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 id="2147484751" r:id="rId6"/>
    <p:sldMasterId id="2147484772" r:id="rId7"/>
  </p:sldMasterIdLst>
  <p:notesMasterIdLst>
    <p:notesMasterId r:id="rId43"/>
  </p:notesMasterIdLst>
  <p:handoutMasterIdLst>
    <p:handoutMasterId r:id="rId44"/>
  </p:handoutMasterIdLst>
  <p:sldIdLst>
    <p:sldId id="3755" r:id="rId8"/>
    <p:sldId id="323" r:id="rId9"/>
    <p:sldId id="580" r:id="rId10"/>
    <p:sldId id="511" r:id="rId11"/>
    <p:sldId id="592" r:id="rId12"/>
    <p:sldId id="593" r:id="rId13"/>
    <p:sldId id="3756" r:id="rId14"/>
    <p:sldId id="3763" r:id="rId15"/>
    <p:sldId id="3764" r:id="rId16"/>
    <p:sldId id="3765" r:id="rId17"/>
    <p:sldId id="3761" r:id="rId18"/>
    <p:sldId id="3749" r:id="rId19"/>
    <p:sldId id="3725" r:id="rId20"/>
    <p:sldId id="3772" r:id="rId21"/>
    <p:sldId id="3769" r:id="rId22"/>
    <p:sldId id="3770" r:id="rId23"/>
    <p:sldId id="3771" r:id="rId24"/>
    <p:sldId id="3759" r:id="rId25"/>
    <p:sldId id="3773" r:id="rId26"/>
    <p:sldId id="3745" r:id="rId27"/>
    <p:sldId id="3746" r:id="rId28"/>
    <p:sldId id="1885" r:id="rId29"/>
    <p:sldId id="3729" r:id="rId30"/>
    <p:sldId id="3775" r:id="rId31"/>
    <p:sldId id="3774" r:id="rId32"/>
    <p:sldId id="3776" r:id="rId33"/>
    <p:sldId id="4386" r:id="rId34"/>
    <p:sldId id="3727" r:id="rId35"/>
    <p:sldId id="3743" r:id="rId36"/>
    <p:sldId id="2266" r:id="rId37"/>
    <p:sldId id="3762" r:id="rId38"/>
    <p:sldId id="3760" r:id="rId39"/>
    <p:sldId id="3767" r:id="rId40"/>
    <p:sldId id="3766" r:id="rId41"/>
    <p:sldId id="3768" r:id="rId4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F078"/>
    <a:srgbClr val="7030A0"/>
    <a:srgbClr val="EBF98A"/>
    <a:srgbClr val="F14001"/>
    <a:srgbClr val="BDBDBD"/>
    <a:srgbClr val="D83B01"/>
    <a:srgbClr val="D2D2D2"/>
    <a:srgbClr val="E6E6E6"/>
    <a:srgbClr val="FFB900"/>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30" y="303"/>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5/8/2019 12:05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5-08T14:17:11.799"/>
    </inkml:context>
    <inkml:brush xml:id="br0">
      <inkml:brushProperty name="width" value="0.05" units="cm"/>
      <inkml:brushProperty name="height" value="0.05" units="cm"/>
      <inkml:brushProperty name="color" value="#E71224"/>
    </inkml:brush>
  </inkml:definitions>
  <inkml:trace contextRef="#ctx0" brushRef="#br0">4141 305 13328 0 0,'0'0'298'0'0,"0"0"46"0"0,0 0 24 0 0,0 0-38 0 0,-10-13-758 0 0,9 12 340 0 0,0 0 0 0 0,-1 0 1 0 0,1 0-1 0 0,0 0 0 0 0,-1 0 1 0 0,1 0-1 0 0,0 0 1 0 0,-1 0-1 0 0,1 0 0 0 0,-1 1 1 0 0,1-1-1 0 0,-1 1 0 0 0,0-1 1 0 0,1 1-1 0 0,-1-1 1 0 0,1 1-1 0 0,-2 0 88 0 0,-21-8-462 0 0,7-4 1134 0 0,-17-14-672 0 0,-6-5 1877 0 0,26 22-1582 0 0,-2 2 1 0 0,1 0 0 0 0,-1 0-1 0 0,-1 2 1 0 0,1 0-1 0 0,-6-1-295 0 0,-17-5 21 0 0,-128-35 979 0 0,149 41-872 0 0,0 1-1 0 0,0 1 0 0 0,-1 1 1 0 0,1 1-1 0 0,-7 0-127 0 0,-23-2 65 0 0,-22-1-55 0 0,-75-12-82 0 0,-11-8 136 0 0,117 16-64 0 0,9 1 0 0 0,-1 2 0 0 0,1 0 0 0 0,-29 1 0 0 0,-118 0 0 0 0,119 3 0 0 0,12 0 0 0 0,-14 2 0 0 0,0 1 0 0 0,-27-4 0 0 0,28 0 0 0 0,-35 4 0 0 0,-49 2-80 0 0,18 3 156 0 0,26-2-72 0 0,-6-3-4 0 0,3 0 0 0 0,90-1 4 0 0,-29 1 206 0 0,1 2 0 0 0,-34 8-210 0 0,-138 35 448 0 0,87-18-226 0 0,46-14 177 0 0,26-6-292 0 0,36-6-184 0 0,0-2-1 0 0,0 0 0 0 0,-11-1 78 0 0,-32 2 248 0 0,58-1-267 0 0,-20 1-59 0 0,0 1-1 0 0,0 1 0 0 0,-13 5 79 0 0,-25 13-27 0 0,29-11-265 0 0,0-1 1 0 0,-7 1 291 0 0,-17 4 33 0 0,35-9-19 0 0,0 0 0 0 0,-1-2-1 0 0,-5 1-13 0 0,19-5 0 0 0,-26 4 0 0 0,-21-1 0 0 0,44-3 18 0 0,0 1-1 0 0,0 0 0 0 0,0 1 0 0 0,1 0 0 0 0,-1 0 0 0 0,1 1 0 0 0,-1 0 1 0 0,1 1-1 0 0,0 0 0 0 0,0 1 0 0 0,1-1 0 0 0,-1 2 0 0 0,1-1 0 0 0,0 2-17 0 0,-4 2-23 0 0,1 1 0 0 0,0 0 0 0 0,1 0 0 0 0,1 1 0 0 0,-1 1 0 0 0,-5 10 23 0 0,-21 23-126 0 0,-6-13-51 0 0,33-20 140 0 0,-1-1 0 0 0,-5 11 37 0 0,-11 14 3 0 0,20-27-3 0 0,0 0 0 0 0,0 1 0 0 0,0-1 0 0 0,1 2 0 0 0,-8 13 0 0 0,7-11 0 0 0,0 1 0 0 0,1-1-1 0 0,0 1 1 0 0,2 0 0 0 0,-2 5 0 0 0,0 2-9 0 0,-2 9-5 0 0,1 1 1 0 0,2-1 0 0 0,1 1-1 0 0,1 19 14 0 0,2 0-24 0 0,0 23-90 0 0,4 14 114 0 0,-2-52 143 0 0,3 19-17 0 0,1-1-1 0 0,3 0-125 0 0,-8-48-4 0 0,6 25 15 0 0,0-2 1 0 0,2 2-12 0 0,-6-22 5 0 0,0 0 0 0 0,0-1 0 0 0,1 1 0 0 0,0-1 0 0 0,0 0 0 0 0,1 0 0 0 0,0-1 0 0 0,0 1 0 0 0,4 3-5 0 0,1 0 0 0 0,-6-6 0 0 0,0 0 0 0 0,0-1 0 0 0,0 1 0 0 0,1-1 0 0 0,-1 0 0 0 0,4 2 0 0 0,16 8-51 0 0,-8-4 89 0 0,1-1 1 0 0,-1 0-1 0 0,15 3-38 0 0,77 27-110 0 0,-57-23 55 0 0,-10-2 348 0 0,39 6-293 0 0,-54-15 0 0 0,24 5 0 0 0,42 1 0 0 0,333 5 622 0 0,-282-11-873 0 0,-61-1 472 0 0,1 5 0 0 0,12 5-221 0 0,11 1 134 0 0,45 5-49 0 0,6 2-55 0 0,-84-10-13 0 0,0-3 0 0 0,33-2-17 0 0,48-5 0 0 0,137-2 15 0 0,-175-3 158 0 0,-1 6-1 0 0,53 8-172 0 0,99 11 107 0 0,-4 0-62 0 0,-164-14 176 0 0,66-5-221 0 0,0-1 635 0 0,188 30-257 0 0,-18 0 28 0 0,-253-31-161 0 0,74-9-245 0 0,31-1 235 0 0,50 2 195 0 0,-103 2-268 0 0,40-5 89 0 0,-83 5-119 0 0,-50 2 24 0 0,12-4-156 0 0,-11 2 69 0 0,5 1-69 0 0,39-4 86 0 0,-49 4-29 0 0,-1 1 0 0 0,1 3-1 0 0,24 1-56 0 0,-43 2 0 0 0,-1-2 0 0 0,1 0 0 0 0,0-2 0 0 0,0 0 0 0 0,-1 0 0 0 0,1-2 0 0 0,-1 0 0 0 0,0-1 0 0 0,12-5 0 0 0,-8 1 11 0 0,14-5 100 0 0,-1-2-1 0 0,31-18-110 0 0,-18 7 70 0 0,47-18-70 0 0,-63 31 82 0 0,3 0-27 0 0,1 1 0 0 0,15-2-55 0 0,-13 4-30 0 0,-1-1 1 0 0,8-5 29 0 0,-19 5-1 0 0,-1 0-1 0 0,19-14 2 0 0,-32 18 25 0 0,-1 0-1 0 0,1 0 0 0 0,-1-1 0 0 0,-1-1 0 0 0,0 1 1 0 0,7-11-25 0 0,6-6 234 0 0,-15 19-101 0 0,-1 0 1 0 0,-1 0-1 0 0,1-1 1 0 0,0-2-134 0 0,9-11 98 0 0,-12 16-85 0 0,1 0-1 0 0,-1 0 1 0 0,0-1-1 0 0,0 1 1 0 0,1-2-13 0 0,8-19 48 0 0,5-10 28 0 0,-16 34-65 0 0,-1-1 0 0 0,1 1 1 0 0,-1-1-1 0 0,1 1 0 0 0,-1-1 0 0 0,0 1 0 0 0,0-1 0 0 0,0 0 1 0 0,0 1-1 0 0,0-1 0 0 0,-1 1 0 0 0,1-1 0 0 0,-1-1-11 0 0,-3-7 49 0 0,-1 0 0 0 0,0 0 0 0 0,0 1 0 0 0,-1 0 0 0 0,0 0 0 0 0,-1 0 0 0 0,0 1 0 0 0,-1 0 0 0 0,0 0 0 0 0,0 1 0 0 0,-5-4-49 0 0,-22-21 156 0 0,-11-15-156 0 0,18 18 45 0 0,0 2-1 0 0,-16-11-44 0 0,12 13-12 0 0,6 5-13 0 0,-1 0-1 0 0,-1 2 1 0 0,-18-9 25 0 0,-5 0 0 0 0,14 7 0 0 0,-5 0 0 0 0,-237-105 0 0 0,157 79 0 0 0,-71-17 0 0 0,110 37 0 0 0,22 7 0 0 0,0 2 0 0 0,-6 2 0 0 0,17 7 1 0 0,-192-35 62 0 0,78 22-63 0 0,-61 3 0 0 0,173 17 0 0 0,-63-5 0 0 0,-45-8 11 0 0,2-8 116 0 0,-49-7-38 0 0,131 22-70 0 0,1 3 1 0 0,-1 4-1 0 0,1 2 1 0 0,-1 5 0 0 0,1 2-1 0 0,-11 6-19 0 0,-306 58-850 0 0,392-72 836 0 0,-31 6-732 0 0,-16 0 746 0 0,7-6-1886 0 0,34 0 306 0 0,-1-1-1 0 0,1 0 0 0 0,0 0 1 0 0,-6-2 1580 0 0,-13-10-7581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5-08T14:17:13.935"/>
    </inkml:context>
    <inkml:brush xml:id="br0">
      <inkml:brushProperty name="width" value="0.05" units="cm"/>
      <inkml:brushProperty name="height" value="0.05" units="cm"/>
      <inkml:brushProperty name="color" value="#E71224"/>
    </inkml:brush>
  </inkml:definitions>
  <inkml:trace contextRef="#ctx0" brushRef="#br0">1328 193 9648 0 0,'0'0'216'0'0,"-5"-5"292"0"0,-3-1-279 0 0,3 4-255 0 0,-1-2 1 0 0,1 1-1 0 0,0 0 0 0 0,0-1 1 0 0,0 0-1 0 0,0 0 0 0 0,1 0 1 0 0,-1-1-1 0 0,1 0 0 0 0,-2-3 26 0 0,-17-17 888 0 0,13 16-164 0 0,3 2-484 0 0,0 1-1 0 0,0 0 1 0 0,-1 0-1 0 0,0 0 0 0 0,0 1 1 0 0,0 0-1 0 0,-1 1 1 0 0,-5-2-240 0 0,1 0 5 0 0,-2 0-13 0 0,0 1 0 0 0,0 1 0 0 0,0 0 0 0 0,-14-2 8 0 0,-19-3-51 0 0,34 6 22 0 0,1 0 1 0 0,-1 1-1 0 0,0 1 1 0 0,-1 0 28 0 0,-4 1 6 0 0,-5-1 30 0 0,-1 1 0 0 0,1 2-1 0 0,0 0 1 0 0,0 2 0 0 0,-20 5-36 0 0,4 2-161 0 0,17-5 22 0 0,1 1 0 0 0,1 1 1 0 0,-20 9 138 0 0,11-3 0 0 0,-1-1 0 0 0,-17 4 0 0 0,7-3 0 0 0,-7 5 0 0 0,-47 18-11 0 0,58-20-61 0 0,-75 36 665 0 0,100-46-452 0 0,1 0-1 0 0,0 1 1 0 0,-2 3-141 0 0,-9 6 252 0 0,13-11-220 0 0,1 1 0 0 0,0 0 0 0 0,1 1 0 0 0,0-1 0 0 0,0 1 0 0 0,1 1 0 0 0,0-1 0 0 0,0 1 0 0 0,1 0 0 0 0,0 1-32 0 0,-4 16 0 0 0,8-23 8 0 0,0 0 0 0 0,0-1 0 0 0,0 1 0 0 0,1 0 0 0 0,-1 0 0 0 0,1-1 0 0 0,-1 1 1 0 0,1 0-1 0 0,0 0 0 0 0,0 0 0 0 0,1 0 0 0 0,-1-1 0 0 0,0 1 0 0 0,1 0 0 0 0,0 0 1 0 0,0 0-9 0 0,1 4 33 0 0,0 1 0 0 0,1-1 0 0 0,0 0 0 0 0,1 0 1 0 0,0 2-34 0 0,58 86 808 0 0,-11-8-808 0 0,-47-82 0 0 0,-1 0 0 0 0,1-1 0 0 0,0 1 0 0 0,0-1 0 0 0,1 0 0 0 0,-1 0 0 0 0,1-1 0 0 0,1 1 0 0 0,10 9 0 0 0,-13-11 0 0 0,14 14-45 0 0,1-1-1 0 0,1-2 1 0 0,3 3 45 0 0,22 14 128 0 0,11 2-208 0 0,-37-25 125 0 0,1 0 0 0 0,-1 0 1 0 0,13 1-46 0 0,43 7 252 0 0,0-3 0 0 0,46 0-252 0 0,-91-9 0 0 0,-15-2 3 0 0,0 1 1 0 0,-1-2-1 0 0,3 0-3 0 0,180-19 418 0 0,-142 11 206 0 0,-1-3 1 0 0,31-11-625 0 0,113-40 698 0 0,-109 34-637 0 0,-24 9 0 0 0,-2-4-1 0 0,1-2-60 0 0,-43 16 129 0 0,1 0 0 0 0,6 0-129 0 0,-25 8 33 0 0,1 0 0 0 0,-1 0 0 0 0,1-1 0 0 0,-1 1 0 0 0,0-1 0 0 0,0 1 0 0 0,0-1 0 0 0,0 1-1 0 0,0-1 1 0 0,0 0-33 0 0,0 0 49 0 0,1 0 0 0 0,-1 0-1 0 0,0 0 1 0 0,1 0-1 0 0,-1 0 1 0 0,1 1 0 0 0,0 0-49 0 0,1-2-21 0 0,0 0 1 0 0,-1 0-1 0 0,1 0 1 0 0,-1 0-1 0 0,1 0 1 0 0,-1-1-1 0 0,0 1 1 0 0,0-1-1 0 0,-1 0 0 0 0,1 0 21 0 0,7-9 167 0 0,-8 11-160 0 0,-1 0-1 0 0,0-1 1 0 0,1 1-1 0 0,-1-1 1 0 0,0 1-1 0 0,0-1 1 0 0,-1 1-1 0 0,1-1 1 0 0,0 1-1 0 0,-1-1 1 0 0,0 0-1 0 0,1 1 1 0 0,-1-1-1 0 0,0 0 1 0 0,0 1-1 0 0,-1-1 1 0 0,1 1-1 0 0,0-1 1 0 0,-2-1-7 0 0,1-3 52 0 0,-1 0 0 0 0,0 1 1 0 0,-1 0-1 0 0,0-1 0 0 0,0 1 0 0 0,0 0 0 0 0,-1-1-52 0 0,-4-9 104 0 0,7 14-89 0 0,0-1 0 0 0,0 1 1 0 0,0 0-1 0 0,0 0 0 0 0,-1 0 1 0 0,1 0-1 0 0,-1 0 0 0 0,1 0 1 0 0,-1 0-1 0 0,0 0 0 0 0,0 0-15 0 0,-24-18 17 0 0,-1 1 0 0 0,-1 1-1 0 0,0 2 1 0 0,-19-8-17 0 0,-86-40-127 0 0,108 52 118 0 0,-83-34 6 0 0,52 21 17 0 0,36 16 11 0 0,0 0 0 0 0,-6-1-25 0 0,-46-13 0 0 0,-25-9-697 0 0,-61-10 697 0 0,96 30-2403 0 0,-44-3 2403 0 0,33 12-5486 0 0,38 3 281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5/8/2019 11:48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Good slide</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6202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sz="1300">
                <a:cs typeface="Calibri"/>
              </a:rPr>
              <a:t>Phase 1:  A single outbound TCP port 22 tunnel to AKS Destination for the region. </a:t>
            </a:r>
          </a:p>
          <a:p>
            <a:pPr lvl="0"/>
            <a:r>
              <a:rPr lang="en-US" sz="1300">
                <a:cs typeface="Calibri"/>
              </a:rPr>
              <a:t>     Whitelist Target FQDN:</a:t>
            </a:r>
          </a:p>
          <a:p>
            <a:pPr lvl="1"/>
            <a:r>
              <a:rPr lang="en-US" sz="1000">
                <a:cs typeface="Calibri"/>
              </a:rPr>
              <a:t>*.azmk8s.io – http, https (</a:t>
            </a:r>
            <a:r>
              <a:rPr lang="en-US" sz="1000" err="1">
                <a:cs typeface="Calibri"/>
              </a:rPr>
              <a:t>Eg.</a:t>
            </a:r>
            <a:r>
              <a:rPr lang="en-US" sz="1000">
                <a:cs typeface="Calibri"/>
              </a:rPr>
              <a:t> *eastus.azmk8s.io)</a:t>
            </a:r>
          </a:p>
          <a:p>
            <a:pPr lvl="1"/>
            <a:r>
              <a:rPr lang="en-US" sz="1000">
                <a:cs typeface="Calibri"/>
              </a:rPr>
              <a:t>k8s.gcr.io – http, https</a:t>
            </a:r>
          </a:p>
          <a:p>
            <a:pPr lvl="1"/>
            <a:r>
              <a:rPr lang="en-US" sz="1000">
                <a:cs typeface="Calibri"/>
              </a:rPr>
              <a:t>storage.googleapis.com - http, https</a:t>
            </a:r>
          </a:p>
          <a:p>
            <a:pPr lvl="1"/>
            <a:r>
              <a:rPr lang="en-US" sz="1000">
                <a:cs typeface="Calibri"/>
              </a:rPr>
              <a:t>*auth.docker.io – http, https</a:t>
            </a:r>
          </a:p>
          <a:p>
            <a:pPr lvl="1"/>
            <a:r>
              <a:rPr lang="en-US" sz="1000">
                <a:cs typeface="Calibri"/>
              </a:rPr>
              <a:t>*cloudflare.docker.io – http, https</a:t>
            </a:r>
          </a:p>
          <a:p>
            <a:pPr lvl="1"/>
            <a:r>
              <a:rPr lang="en-US" sz="1000">
                <a:cs typeface="Calibri"/>
              </a:rPr>
              <a:t>*registry-1.docker.io – http, https   </a:t>
            </a:r>
            <a:r>
              <a:rPr lang="en-US" sz="1300">
                <a:cs typeface="Calibri"/>
              </a:rPr>
              <a:t>NVA or </a:t>
            </a:r>
            <a:r>
              <a:rPr lang="en-US" sz="1300" err="1">
                <a:cs typeface="Calibri"/>
              </a:rPr>
              <a:t>AzFW</a:t>
            </a:r>
            <a:r>
              <a:rPr lang="en-US" sz="1300">
                <a:cs typeface="Calibri"/>
              </a:rPr>
              <a:t> for Data Ex-Filtration Protection for Egress Traffic to PAAS Services i.e. SQL, Storage, </a:t>
            </a:r>
            <a:r>
              <a:rPr lang="en-US" sz="1300" err="1">
                <a:cs typeface="Calibri"/>
              </a:rPr>
              <a:t>etc</a:t>
            </a:r>
            <a:r>
              <a:rPr lang="en-US" sz="1300">
                <a:cs typeface="Calibri"/>
              </a:rPr>
              <a:t>…</a:t>
            </a:r>
          </a:p>
          <a:p>
            <a:pPr lvl="1"/>
            <a:endParaRPr lang="en-US" sz="1000">
              <a:cs typeface="Calibri"/>
            </a:endParaRPr>
          </a:p>
          <a:p>
            <a:pPr marL="228600" indent="-228600">
              <a:buAutoNum type="arabicParenBoth"/>
            </a:pPr>
            <a:endParaRPr lang="en-US" sz="1300">
              <a:cs typeface="Calibri"/>
            </a:endParaRPr>
          </a:p>
          <a:p>
            <a:pPr marL="228600" indent="-228600">
              <a:buFontTx/>
              <a:buAutoNum type="arabicParenBoth"/>
            </a:pPr>
            <a:r>
              <a:rPr lang="en-US" sz="1300">
                <a:cs typeface="Calibri"/>
              </a:rPr>
              <a:t>Phase 2: AKS Cluster Master IP moves to a private IP address (Private-Link), also service endpoints move to private-link.  Therefore are no public IPs. Also remove external dependencies by pulling required container images into Az Container Registry, allowing us to remove those FQDNs.</a:t>
            </a:r>
          </a:p>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6610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 – can specify TLS configuration. Uses only a default load balancing algorithm supported by all </a:t>
            </a:r>
            <a:r>
              <a:rPr lang="en-US" dirty="0" err="1"/>
              <a:t>Ics</a:t>
            </a:r>
            <a:r>
              <a:rPr lang="en-US" dirty="0"/>
              <a:t>. No way to specify the load balancing algorithm in the </a:t>
            </a:r>
          </a:p>
        </p:txBody>
      </p:sp>
      <p:sp>
        <p:nvSpPr>
          <p:cNvPr id="4" name="Slide Number Placeholder 3"/>
          <p:cNvSpPr>
            <a:spLocks noGrp="1"/>
          </p:cNvSpPr>
          <p:nvPr>
            <p:ph type="sldNum" sz="quarter" idx="10"/>
          </p:nvPr>
        </p:nvSpPr>
        <p:spPr/>
        <p:txBody>
          <a:bodyPr/>
          <a:lstStyle/>
          <a:p>
            <a:fld id="{DF0B15BF-95F9-427A-8CFB-1653FF39B03A}" type="slidenum">
              <a:rPr lang="en-US" smtClean="0"/>
              <a:t>28</a:t>
            </a:fld>
            <a:endParaRPr lang="en-US"/>
          </a:p>
        </p:txBody>
      </p:sp>
    </p:spTree>
    <p:extLst>
      <p:ext uri="{BB962C8B-B14F-4D97-AF65-F5344CB8AC3E}">
        <p14:creationId xmlns:p14="http://schemas.microsoft.com/office/powerpoint/2010/main" val="2143334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Firewall is a fully stateful firewall as a service offering that enables centralized policy enforcement across multiple </a:t>
            </a:r>
            <a:r>
              <a:rPr lang="en-US" err="1"/>
              <a:t>vnets</a:t>
            </a:r>
            <a:r>
              <a:rPr lang="en-US"/>
              <a:t> and subscriptions. Customers can create network and application filtering policies to protect their assets. L3-L4 policies are 5-tuple based while application policies restrict access to specified list of FQDNs. Integration with Azure Monitor simplifies compliance through central logging and monitoring capabilities. Built-in HA and scalability helps our customers focus more on their security requirements. Can be integrated with ER and VPN gateways to extend support to hybrid networks.</a:t>
            </a:r>
          </a:p>
          <a:p>
            <a:endParaRPr lang="en-US"/>
          </a:p>
          <a:p>
            <a:r>
              <a:rPr lang="en-US"/>
              <a:t>Azure Firewall uses public IP for all traffic from the </a:t>
            </a:r>
            <a:r>
              <a:rPr lang="en-US" err="1"/>
              <a:t>VNet</a:t>
            </a:r>
            <a:r>
              <a:rPr lang="en-US"/>
              <a:t> traversing the internet, enabling simplified IP based ACLs to identify traffic from the </a:t>
            </a:r>
            <a:r>
              <a:rPr lang="en-US" err="1"/>
              <a:t>Vnet</a:t>
            </a:r>
            <a:r>
              <a:rPr lang="en-US"/>
              <a:t>. Servers that need to be accessed via the internet can leverage DNAT support to forward traffic bound to public </a:t>
            </a:r>
            <a:r>
              <a:rPr lang="en-US" err="1"/>
              <a:t>ip</a:t>
            </a:r>
            <a:r>
              <a:rPr lang="en-US"/>
              <a:t>, port and protocol.</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72849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5/8/2019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58772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all the </a:t>
            </a:r>
            <a:r>
              <a:rPr lang="en-US" err="1"/>
              <a:t>vnet</a:t>
            </a:r>
            <a:r>
              <a:rPr lang="en-US"/>
              <a:t> capabilities briefly</a:t>
            </a:r>
          </a:p>
          <a:p>
            <a:r>
              <a:rPr lang="en-US"/>
              <a:t>K8S resources are – services, Ingress controllers etc.</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5/8/2019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4813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5/8/2019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6890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FT list of whitelisted domains is available but not sure if it is thorough</a:t>
            </a:r>
          </a:p>
          <a:p>
            <a:endParaRPr lang="en-US" dirty="0"/>
          </a:p>
        </p:txBody>
      </p:sp>
      <p:sp>
        <p:nvSpPr>
          <p:cNvPr id="4" name="Slide Number Placeholder 3"/>
          <p:cNvSpPr>
            <a:spLocks noGrp="1"/>
          </p:cNvSpPr>
          <p:nvPr>
            <p:ph type="sldNum" sz="quarter" idx="10"/>
          </p:nvPr>
        </p:nvSpPr>
        <p:spPr/>
        <p:txBody>
          <a:bodyPr/>
          <a:lstStyle/>
          <a:p>
            <a:fld id="{DF0B15BF-95F9-427A-8CFB-1653FF39B03A}" type="slidenum">
              <a:rPr lang="en-US" smtClean="0"/>
              <a:t>23</a:t>
            </a:fld>
            <a:endParaRPr lang="en-US"/>
          </a:p>
        </p:txBody>
      </p:sp>
    </p:spTree>
    <p:extLst>
      <p:ext uri="{BB962C8B-B14F-4D97-AF65-F5344CB8AC3E}">
        <p14:creationId xmlns:p14="http://schemas.microsoft.com/office/powerpoint/2010/main" val="1101850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671707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255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1954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8935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23355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0132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808300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73342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12773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22408193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054960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129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8702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351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185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84723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36290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7614181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19A9-41A9-48B7-AA00-E608433C08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85165-5556-43E0-A761-40794935B6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9A181D-5870-428A-AF9F-05EEC5D4EC5E}"/>
              </a:ext>
            </a:extLst>
          </p:cNvPr>
          <p:cNvSpPr>
            <a:spLocks noGrp="1"/>
          </p:cNvSpPr>
          <p:nvPr>
            <p:ph type="dt" sz="half" idx="10"/>
          </p:nvPr>
        </p:nvSpPr>
        <p:spPr/>
        <p:txBody>
          <a:bodyPr/>
          <a:lstStyle/>
          <a:p>
            <a:fld id="{ABCB1F95-F052-4AC0-A1FB-7BFDBC8DFA02}" type="datetimeFigureOut">
              <a:rPr lang="en-US" smtClean="0"/>
              <a:t>5/8/2019</a:t>
            </a:fld>
            <a:endParaRPr lang="en-US"/>
          </a:p>
        </p:txBody>
      </p:sp>
      <p:sp>
        <p:nvSpPr>
          <p:cNvPr id="5" name="Footer Placeholder 4">
            <a:extLst>
              <a:ext uri="{FF2B5EF4-FFF2-40B4-BE49-F238E27FC236}">
                <a16:creationId xmlns:a16="http://schemas.microsoft.com/office/drawing/2014/main" id="{491291FB-B9EC-422C-9162-10AF168CA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1B10D-F089-41A6-8BAD-404076C5CF3D}"/>
              </a:ext>
            </a:extLst>
          </p:cNvPr>
          <p:cNvSpPr>
            <a:spLocks noGrp="1"/>
          </p:cNvSpPr>
          <p:nvPr>
            <p:ph type="sldNum" sz="quarter" idx="12"/>
          </p:nvPr>
        </p:nvSpPr>
        <p:spPr/>
        <p:txBody>
          <a:bodyPr/>
          <a:lstStyle/>
          <a:p>
            <a:fld id="{0B53FFA9-9AB1-470A-9FF4-2DF2E3D0DA5F}" type="slidenum">
              <a:rPr lang="en-US" smtClean="0"/>
              <a:t>‹#›</a:t>
            </a:fld>
            <a:endParaRPr lang="en-US"/>
          </a:p>
        </p:txBody>
      </p:sp>
    </p:spTree>
    <p:extLst>
      <p:ext uri="{BB962C8B-B14F-4D97-AF65-F5344CB8AC3E}">
        <p14:creationId xmlns:p14="http://schemas.microsoft.com/office/powerpoint/2010/main" val="3687954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967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653724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8958532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3488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895572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76744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4913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2847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4376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45376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8433083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95994067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501398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0462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26739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2747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81949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5178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553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20392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234385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57374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5487223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4146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91690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32961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54004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3253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224367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97267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65053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2697159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739944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9935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79109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8773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92280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05720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21108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692589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theme" Target="../theme/theme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image" Target="../media/image1.emf"/><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theme" Target="../theme/theme4.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9070097"/>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91" r:id="rId19"/>
    <p:sldLayoutId id="2147484792"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8852953"/>
      </p:ext>
    </p:extLst>
  </p:cSld>
  <p:clrMap bg1="lt1" tx1="dk1" bg2="lt2" tx2="dk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4" r:id="rId13"/>
    <p:sldLayoutId id="2147484765" r:id="rId14"/>
    <p:sldLayoutId id="2147484766" r:id="rId15"/>
    <p:sldLayoutId id="2147484767" r:id="rId16"/>
    <p:sldLayoutId id="2147484768" r:id="rId17"/>
    <p:sldLayoutId id="2147484769" r:id="rId18"/>
    <p:sldLayoutId id="2147484770" r:id="rId19"/>
    <p:sldLayoutId id="2147484771"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942422"/>
      </p:ext>
    </p:extLst>
  </p:cSld>
  <p:clrMap bg1="lt1" tx1="dk1" bg2="lt2" tx2="dk2" accent1="accent1" accent2="accent2" accent3="accent3" accent4="accent4" accent5="accent5" accent6="accent6" hlink="hlink" folHlink="folHlink"/>
  <p:sldLayoutIdLst>
    <p:sldLayoutId id="2147484773" r:id="rId1"/>
    <p:sldLayoutId id="2147484774" r:id="rId2"/>
    <p:sldLayoutId id="2147484775" r:id="rId3"/>
    <p:sldLayoutId id="2147484776" r:id="rId4"/>
    <p:sldLayoutId id="2147484777" r:id="rId5"/>
    <p:sldLayoutId id="2147484778" r:id="rId6"/>
    <p:sldLayoutId id="2147484779" r:id="rId7"/>
    <p:sldLayoutId id="2147484780" r:id="rId8"/>
    <p:sldLayoutId id="2147484781" r:id="rId9"/>
    <p:sldLayoutId id="2147484782" r:id="rId10"/>
    <p:sldLayoutId id="2147484783" r:id="rId11"/>
    <p:sldLayoutId id="2147484784" r:id="rId12"/>
    <p:sldLayoutId id="2147484785" r:id="rId13"/>
    <p:sldLayoutId id="2147484786" r:id="rId14"/>
    <p:sldLayoutId id="2147484787" r:id="rId15"/>
    <p:sldLayoutId id="2147484788" r:id="rId16"/>
    <p:sldLayoutId id="2147484789" r:id="rId17"/>
    <p:sldLayoutId id="2147484790"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zure/azure-container-networking/blob/master/docs/cni.md" TargetMode="Externa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image" Target="../media/image26.emf"/><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2.xml"/><Relationship Id="rId6" Type="http://schemas.openxmlformats.org/officeDocument/2006/relationships/image" Target="../media/image18.png"/><Relationship Id="rId5" Type="http://schemas.openxmlformats.org/officeDocument/2006/relationships/image" Target="../media/image26.emf"/><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22.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3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1.emf"/><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47.png"/><Relationship Id="rId5" Type="http://schemas.openxmlformats.org/officeDocument/2006/relationships/image" Target="../media/image60.png"/><Relationship Id="rId4" Type="http://schemas.openxmlformats.org/officeDocument/2006/relationships/hyperlink" Target="https://medium.com/@denniszielke/setting-up-azure-firewall-for-analysing-outgoing-traffic-in-aks-55759d188039"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390.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customXml" Target="../ink/ink2.xml"/><Relationship Id="rId5" Type="http://schemas.openxmlformats.org/officeDocument/2006/relationships/image" Target="../media/image380.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3.png"/><Relationship Id="rId7"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 Id="rId9" Type="http://schemas.openxmlformats.org/officeDocument/2006/relationships/image" Target="../media/image33.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en-us/azure/aks/configure-kubenet" TargetMode="Externa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hyperlink" Target="https://portal.azure.com/" TargetMode="Externa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DF62-D533-485E-A9B9-9407EAD61971}"/>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B70E3410-7C81-48D6-837A-8FE47F347BE9}"/>
              </a:ext>
            </a:extLst>
          </p:cNvPr>
          <p:cNvSpPr>
            <a:spLocks noGrp="1"/>
          </p:cNvSpPr>
          <p:nvPr>
            <p:ph type="body" sz="quarter" idx="10"/>
          </p:nvPr>
        </p:nvSpPr>
        <p:spPr>
          <a:xfrm>
            <a:off x="584200" y="1435497"/>
            <a:ext cx="11018520" cy="1378839"/>
          </a:xfrm>
        </p:spPr>
        <p:txBody>
          <a:bodyPr/>
          <a:lstStyle/>
          <a:p>
            <a:r>
              <a:rPr lang="en-US" dirty="0">
                <a:latin typeface="Segoe UI Light" panose="020B0502040204020203" pitchFamily="34" charset="0"/>
                <a:cs typeface="Segoe UI Light" panose="020B0502040204020203" pitchFamily="34" charset="0"/>
              </a:rPr>
              <a:t>Brief introduction to Kubernetes</a:t>
            </a:r>
          </a:p>
          <a:p>
            <a:r>
              <a:rPr lang="en-US" dirty="0">
                <a:latin typeface="Segoe UI Light" panose="020B0502040204020203" pitchFamily="34" charset="0"/>
                <a:cs typeface="Segoe UI Light" panose="020B0502040204020203" pitchFamily="34" charset="0"/>
              </a:rPr>
              <a:t>Learn Kubernetes Networking concepts and how to use Azure Networking Services for Kubernetes apps through lab exercises</a:t>
            </a:r>
          </a:p>
        </p:txBody>
      </p:sp>
    </p:spTree>
    <p:extLst>
      <p:ext uri="{BB962C8B-B14F-4D97-AF65-F5344CB8AC3E}">
        <p14:creationId xmlns:p14="http://schemas.microsoft.com/office/powerpoint/2010/main" val="26771091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CC5A-0420-4CB8-93DB-C1A6D64E2EA1}"/>
              </a:ext>
            </a:extLst>
          </p:cNvPr>
          <p:cNvSpPr>
            <a:spLocks noGrp="1"/>
          </p:cNvSpPr>
          <p:nvPr>
            <p:ph type="title"/>
          </p:nvPr>
        </p:nvSpPr>
        <p:spPr/>
        <p:txBody>
          <a:bodyPr/>
          <a:lstStyle/>
          <a:p>
            <a:r>
              <a:rPr lang="en-US" dirty="0"/>
              <a:t>Lab Exercise 1: Create AKS Cluster</a:t>
            </a:r>
          </a:p>
        </p:txBody>
      </p:sp>
      <p:sp>
        <p:nvSpPr>
          <p:cNvPr id="3" name="Text Placeholder 2">
            <a:extLst>
              <a:ext uri="{FF2B5EF4-FFF2-40B4-BE49-F238E27FC236}">
                <a16:creationId xmlns:a16="http://schemas.microsoft.com/office/drawing/2014/main" id="{7EBBF3CE-8372-4A5D-AEF6-AEA8BBD846C3}"/>
              </a:ext>
            </a:extLst>
          </p:cNvPr>
          <p:cNvSpPr>
            <a:spLocks noGrp="1"/>
          </p:cNvSpPr>
          <p:nvPr>
            <p:ph type="body" sz="quarter" idx="10"/>
          </p:nvPr>
        </p:nvSpPr>
        <p:spPr>
          <a:xfrm>
            <a:off x="584200" y="1435497"/>
            <a:ext cx="11018520" cy="2831544"/>
          </a:xfrm>
        </p:spPr>
        <p:txBody>
          <a:bodyPr/>
          <a:lstStyle/>
          <a:p>
            <a:r>
              <a:rPr lang="en-US" sz="3200" dirty="0">
                <a:latin typeface="Segoe UI Light" panose="020B0502040204020203" pitchFamily="34" charset="0"/>
                <a:cs typeface="Segoe UI Light" panose="020B0502040204020203" pitchFamily="34" charset="0"/>
              </a:rPr>
              <a:t>Goal - Create an AKS Cluster in the Spoke </a:t>
            </a:r>
            <a:r>
              <a:rPr lang="en-US" sz="3200" dirty="0" err="1">
                <a:latin typeface="Segoe UI Light" panose="020B0502040204020203" pitchFamily="34" charset="0"/>
                <a:cs typeface="Segoe UI Light" panose="020B0502040204020203" pitchFamily="34" charset="0"/>
              </a:rPr>
              <a:t>Vnet</a:t>
            </a:r>
            <a:endParaRPr lang="en-US" sz="3200" dirty="0">
              <a:latin typeface="Segoe UI Light" panose="020B0502040204020203" pitchFamily="34" charset="0"/>
              <a:cs typeface="Segoe UI Light" panose="020B0502040204020203" pitchFamily="34" charset="0"/>
            </a:endParaRPr>
          </a:p>
          <a:p>
            <a:pPr lvl="1"/>
            <a:r>
              <a:rPr lang="en-US" sz="2400" dirty="0">
                <a:latin typeface="Segoe UI Light" panose="020B0502040204020203" pitchFamily="34" charset="0"/>
                <a:cs typeface="Segoe UI Light" panose="020B0502040204020203" pitchFamily="34" charset="0"/>
              </a:rPr>
              <a:t>Use Azure CNI for Pod Networking</a:t>
            </a:r>
          </a:p>
          <a:p>
            <a:pPr lvl="1"/>
            <a:r>
              <a:rPr lang="en-US" sz="2400" dirty="0">
                <a:latin typeface="Segoe UI Light" panose="020B0502040204020203" pitchFamily="34" charset="0"/>
                <a:cs typeface="Segoe UI Light" panose="020B0502040204020203" pitchFamily="34" charset="0"/>
              </a:rPr>
              <a:t>Use Azure Policies for Network Policies</a:t>
            </a:r>
            <a:endParaRPr lang="en-US" dirty="0">
              <a:latin typeface="Segoe UI Light" panose="020B0502040204020203" pitchFamily="34" charset="0"/>
              <a:cs typeface="Segoe UI Light" panose="020B0502040204020203" pitchFamily="34" charset="0"/>
            </a:endParaRPr>
          </a:p>
          <a:p>
            <a:r>
              <a:rPr lang="en-US" sz="3200" dirty="0">
                <a:latin typeface="Segoe UI Light" panose="020B0502040204020203" pitchFamily="34" charset="0"/>
                <a:cs typeface="Segoe UI Light" panose="020B0502040204020203" pitchFamily="34" charset="0"/>
              </a:rPr>
              <a:t>Instructions can be found under </a:t>
            </a:r>
            <a:r>
              <a:rPr lang="en-US" sz="3200" dirty="0">
                <a:solidFill>
                  <a:srgbClr val="0070C0"/>
                </a:solidFill>
                <a:latin typeface="Segoe UI Light" panose="020B0502040204020203" pitchFamily="34" charset="0"/>
                <a:cs typeface="Segoe UI Light" panose="020B0502040204020203" pitchFamily="34" charset="0"/>
              </a:rPr>
              <a:t>“Exercise 1 Create Cluster”</a:t>
            </a:r>
            <a:r>
              <a:rPr lang="en-US" sz="3200" dirty="0">
                <a:latin typeface="Segoe UI Light" panose="020B0502040204020203" pitchFamily="34" charset="0"/>
                <a:cs typeface="Segoe UI Light" panose="020B0502040204020203" pitchFamily="34" charset="0"/>
              </a:rPr>
              <a:t> folder</a:t>
            </a:r>
            <a:r>
              <a:rPr lang="en-US" dirty="0">
                <a:latin typeface="Segoe UI Light" panose="020B0502040204020203" pitchFamily="34" charset="0"/>
                <a:cs typeface="Segoe UI Light" panose="020B0502040204020203" pitchFamily="34" charset="0"/>
              </a:rPr>
              <a:t> </a:t>
            </a:r>
          </a:p>
          <a:p>
            <a:pPr lvl="1"/>
            <a:endParaRPr lang="en-US" dirty="0"/>
          </a:p>
        </p:txBody>
      </p:sp>
    </p:spTree>
    <p:extLst>
      <p:ext uri="{BB962C8B-B14F-4D97-AF65-F5344CB8AC3E}">
        <p14:creationId xmlns:p14="http://schemas.microsoft.com/office/powerpoint/2010/main" val="5517482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8BF3-B53F-4269-A322-B66710F3B4EE}"/>
              </a:ext>
            </a:extLst>
          </p:cNvPr>
          <p:cNvSpPr>
            <a:spLocks noGrp="1"/>
          </p:cNvSpPr>
          <p:nvPr>
            <p:ph type="title"/>
          </p:nvPr>
        </p:nvSpPr>
        <p:spPr/>
        <p:txBody>
          <a:bodyPr/>
          <a:lstStyle/>
          <a:p>
            <a:r>
              <a:rPr lang="en-US" dirty="0">
                <a:solidFill>
                  <a:schemeClr val="accent1">
                    <a:lumMod val="50000"/>
                  </a:schemeClr>
                </a:solidFill>
              </a:rPr>
              <a:t>Azure CNI Plugin</a:t>
            </a:r>
          </a:p>
        </p:txBody>
      </p:sp>
      <p:sp>
        <p:nvSpPr>
          <p:cNvPr id="3" name="Text Placeholder 2">
            <a:extLst>
              <a:ext uri="{FF2B5EF4-FFF2-40B4-BE49-F238E27FC236}">
                <a16:creationId xmlns:a16="http://schemas.microsoft.com/office/drawing/2014/main" id="{3FC4A576-E0BE-47BC-B94C-0210D0F1D2C5}"/>
              </a:ext>
            </a:extLst>
          </p:cNvPr>
          <p:cNvSpPr>
            <a:spLocks noGrp="1"/>
          </p:cNvSpPr>
          <p:nvPr>
            <p:ph type="body" sz="quarter" idx="10"/>
          </p:nvPr>
        </p:nvSpPr>
        <p:spPr>
          <a:xfrm>
            <a:off x="263020" y="1549466"/>
            <a:ext cx="6413498" cy="6204776"/>
          </a:xfrm>
        </p:spPr>
        <p:txBody>
          <a:bodyPr/>
          <a:lstStyle/>
          <a:p>
            <a:r>
              <a:rPr lang="en-US" sz="2400" dirty="0"/>
              <a:t>A plugin that installs in every VM</a:t>
            </a:r>
          </a:p>
          <a:p>
            <a:r>
              <a:rPr lang="en-US" sz="2400" dirty="0"/>
              <a:t>Pods are first class in the VNet</a:t>
            </a:r>
          </a:p>
          <a:p>
            <a:pPr lvl="1"/>
            <a:r>
              <a:rPr lang="en-US" sz="1600" dirty="0"/>
              <a:t>Each Pod has a VNet (routable) IP address </a:t>
            </a:r>
          </a:p>
          <a:p>
            <a:r>
              <a:rPr lang="en-US" sz="2400" dirty="0"/>
              <a:t>Direct connectivity to VMs, VM Scales sets, ILB</a:t>
            </a:r>
          </a:p>
          <a:p>
            <a:r>
              <a:rPr lang="en-US" sz="2400" dirty="0"/>
              <a:t>Private connectivity to Injected PaaS services (ASE, AD) and services (Storage, SQL) through Service Endpoints</a:t>
            </a:r>
          </a:p>
          <a:p>
            <a:r>
              <a:rPr lang="en-US" sz="2400" dirty="0"/>
              <a:t>Connectivity extends to on-premises, peered </a:t>
            </a:r>
            <a:r>
              <a:rPr lang="en-US" sz="2400" dirty="0" err="1"/>
              <a:t>Vnets</a:t>
            </a:r>
            <a:endParaRPr lang="en-US" sz="2400" dirty="0"/>
          </a:p>
          <a:p>
            <a:r>
              <a:rPr lang="en-US" sz="2400" dirty="0"/>
              <a:t>Support for NSG, UDR</a:t>
            </a:r>
          </a:p>
          <a:p>
            <a:r>
              <a:rPr lang="en-US" sz="2400" dirty="0"/>
              <a:t>Kubernetes networking works seamlessly – K8S Services, DNS, Ingress Controller, Network Policy </a:t>
            </a:r>
          </a:p>
          <a:p>
            <a:endParaRPr lang="en-US" dirty="0"/>
          </a:p>
          <a:p>
            <a:endParaRPr lang="en-US" dirty="0"/>
          </a:p>
        </p:txBody>
      </p:sp>
      <p:sp>
        <p:nvSpPr>
          <p:cNvPr id="70" name="Rectangle 69">
            <a:extLst>
              <a:ext uri="{FF2B5EF4-FFF2-40B4-BE49-F238E27FC236}">
                <a16:creationId xmlns:a16="http://schemas.microsoft.com/office/drawing/2014/main" id="{4A1A361D-E62F-4EF5-BFBA-517BAFB5AA69}"/>
              </a:ext>
            </a:extLst>
          </p:cNvPr>
          <p:cNvSpPr/>
          <p:nvPr/>
        </p:nvSpPr>
        <p:spPr bwMode="auto">
          <a:xfrm>
            <a:off x="7162816" y="1132065"/>
            <a:ext cx="3284321" cy="3577445"/>
          </a:xfrm>
          <a:prstGeom prst="rect">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algn="ctr" defTabSz="932052">
              <a:defRPr/>
            </a:pPr>
            <a:endParaRPr lang="en-US" sz="1400" kern="0" dirty="0">
              <a:gradFill>
                <a:gsLst>
                  <a:gs pos="1250">
                    <a:srgbClr val="353535"/>
                  </a:gs>
                  <a:gs pos="100000">
                    <a:srgbClr val="353535"/>
                  </a:gs>
                </a:gsLst>
                <a:lin ang="5400000" scaled="0"/>
              </a:gradFill>
              <a:latin typeface="Segoe UI Semilight"/>
              <a:ea typeface="MS PGothic" pitchFamily="34" charset="-128"/>
            </a:endParaRPr>
          </a:p>
        </p:txBody>
      </p:sp>
      <p:sp>
        <p:nvSpPr>
          <p:cNvPr id="71" name="Rectangle 70">
            <a:extLst>
              <a:ext uri="{FF2B5EF4-FFF2-40B4-BE49-F238E27FC236}">
                <a16:creationId xmlns:a16="http://schemas.microsoft.com/office/drawing/2014/main" id="{CB7BC5E9-1C4C-4433-A60F-BBD26F50F323}"/>
              </a:ext>
            </a:extLst>
          </p:cNvPr>
          <p:cNvSpPr/>
          <p:nvPr/>
        </p:nvSpPr>
        <p:spPr bwMode="auto">
          <a:xfrm>
            <a:off x="7959555" y="3168069"/>
            <a:ext cx="1914170" cy="1224804"/>
          </a:xfrm>
          <a:prstGeom prst="rect">
            <a:avLst/>
          </a:prstGeom>
          <a:solidFill>
            <a:schemeClr val="accent5">
              <a:lumMod val="20000"/>
              <a:lumOff val="80000"/>
            </a:schemeClr>
          </a:solidFill>
          <a:ln w="254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0FB2E3B0-4103-40D3-9261-A9FCD96F61FC}"/>
              </a:ext>
            </a:extLst>
          </p:cNvPr>
          <p:cNvPicPr>
            <a:picLocks noChangeAspect="1"/>
          </p:cNvPicPr>
          <p:nvPr/>
        </p:nvPicPr>
        <p:blipFill>
          <a:blip r:embed="rId3"/>
          <a:stretch>
            <a:fillRect/>
          </a:stretch>
        </p:blipFill>
        <p:spPr>
          <a:xfrm>
            <a:off x="9931478" y="1127081"/>
            <a:ext cx="481920" cy="373030"/>
          </a:xfrm>
          <a:prstGeom prst="rect">
            <a:avLst/>
          </a:prstGeom>
          <a:ln>
            <a:noFill/>
            <a:prstDash val="sysDash"/>
          </a:ln>
        </p:spPr>
      </p:pic>
      <p:pic>
        <p:nvPicPr>
          <p:cNvPr id="73" name="Picture 72">
            <a:extLst>
              <a:ext uri="{FF2B5EF4-FFF2-40B4-BE49-F238E27FC236}">
                <a16:creationId xmlns:a16="http://schemas.microsoft.com/office/drawing/2014/main" id="{900D7FF4-1143-4A66-884E-8DB427D1AB0F}"/>
              </a:ext>
            </a:extLst>
          </p:cNvPr>
          <p:cNvPicPr>
            <a:picLocks noChangeAspect="1"/>
          </p:cNvPicPr>
          <p:nvPr/>
        </p:nvPicPr>
        <p:blipFill>
          <a:blip r:embed="rId4"/>
          <a:stretch>
            <a:fillRect/>
          </a:stretch>
        </p:blipFill>
        <p:spPr>
          <a:xfrm>
            <a:off x="9670532" y="2864406"/>
            <a:ext cx="392384" cy="382664"/>
          </a:xfrm>
          <a:prstGeom prst="rect">
            <a:avLst/>
          </a:prstGeom>
        </p:spPr>
      </p:pic>
      <p:sp>
        <p:nvSpPr>
          <p:cNvPr id="74" name="Rectangle 73">
            <a:extLst>
              <a:ext uri="{FF2B5EF4-FFF2-40B4-BE49-F238E27FC236}">
                <a16:creationId xmlns:a16="http://schemas.microsoft.com/office/drawing/2014/main" id="{C1A3EC67-D660-4D3C-9189-2C04E67AF112}"/>
              </a:ext>
            </a:extLst>
          </p:cNvPr>
          <p:cNvSpPr/>
          <p:nvPr/>
        </p:nvSpPr>
        <p:spPr bwMode="auto">
          <a:xfrm>
            <a:off x="8727860" y="5483507"/>
            <a:ext cx="1661062" cy="1121100"/>
          </a:xfrm>
          <a:prstGeom prst="rect">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algn="ctr" defTabSz="932052">
              <a:defRPr/>
            </a:pPr>
            <a:endParaRPr lang="en-US" sz="1400" kern="0" err="1">
              <a:gradFill>
                <a:gsLst>
                  <a:gs pos="1250">
                    <a:srgbClr val="353535"/>
                  </a:gs>
                  <a:gs pos="100000">
                    <a:srgbClr val="353535"/>
                  </a:gs>
                </a:gsLst>
                <a:lin ang="5400000" scaled="0"/>
              </a:gradFill>
              <a:latin typeface="Segoe UI Semilight"/>
              <a:ea typeface="MS PGothic" pitchFamily="34" charset="-128"/>
            </a:endParaRPr>
          </a:p>
        </p:txBody>
      </p:sp>
      <p:pic>
        <p:nvPicPr>
          <p:cNvPr id="77" name="Picture 76">
            <a:extLst>
              <a:ext uri="{FF2B5EF4-FFF2-40B4-BE49-F238E27FC236}">
                <a16:creationId xmlns:a16="http://schemas.microsoft.com/office/drawing/2014/main" id="{7EF57C37-4E15-4748-BFDD-9879EA8FFC03}"/>
              </a:ext>
            </a:extLst>
          </p:cNvPr>
          <p:cNvPicPr>
            <a:picLocks noChangeAspect="1"/>
          </p:cNvPicPr>
          <p:nvPr/>
        </p:nvPicPr>
        <p:blipFill>
          <a:blip r:embed="rId5"/>
          <a:stretch>
            <a:fillRect/>
          </a:stretch>
        </p:blipFill>
        <p:spPr>
          <a:xfrm>
            <a:off x="8831118" y="5730880"/>
            <a:ext cx="670313" cy="653707"/>
          </a:xfrm>
          <a:prstGeom prst="rect">
            <a:avLst/>
          </a:prstGeom>
        </p:spPr>
      </p:pic>
      <p:pic>
        <p:nvPicPr>
          <p:cNvPr id="79" name="Picture 78">
            <a:extLst>
              <a:ext uri="{FF2B5EF4-FFF2-40B4-BE49-F238E27FC236}">
                <a16:creationId xmlns:a16="http://schemas.microsoft.com/office/drawing/2014/main" id="{D2B4BC8B-7891-4DC1-9A02-C1E765F9A22C}"/>
              </a:ext>
            </a:extLst>
          </p:cNvPr>
          <p:cNvPicPr>
            <a:picLocks noChangeAspect="1"/>
          </p:cNvPicPr>
          <p:nvPr/>
        </p:nvPicPr>
        <p:blipFill>
          <a:blip r:embed="rId6"/>
          <a:stretch>
            <a:fillRect/>
          </a:stretch>
        </p:blipFill>
        <p:spPr>
          <a:xfrm>
            <a:off x="9600670" y="5706317"/>
            <a:ext cx="712717" cy="695062"/>
          </a:xfrm>
          <a:prstGeom prst="rect">
            <a:avLst/>
          </a:prstGeom>
        </p:spPr>
      </p:pic>
      <p:cxnSp>
        <p:nvCxnSpPr>
          <p:cNvPr id="81" name="Straight Connector 80">
            <a:extLst>
              <a:ext uri="{FF2B5EF4-FFF2-40B4-BE49-F238E27FC236}">
                <a16:creationId xmlns:a16="http://schemas.microsoft.com/office/drawing/2014/main" id="{895AE5D1-6781-4B1A-AA13-E1AEDF15A6BF}"/>
              </a:ext>
            </a:extLst>
          </p:cNvPr>
          <p:cNvCxnSpPr>
            <a:cxnSpLocks/>
          </p:cNvCxnSpPr>
          <p:nvPr/>
        </p:nvCxnSpPr>
        <p:spPr>
          <a:xfrm>
            <a:off x="9421921" y="4392873"/>
            <a:ext cx="16409" cy="892024"/>
          </a:xfrm>
          <a:prstGeom prst="line">
            <a:avLst/>
          </a:prstGeom>
          <a:ln w="19050">
            <a:headEnd type="none"/>
            <a:tailEnd type="arrow" w="med" len="sm"/>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0257C81F-60B7-458E-AEC6-DB338F7ECDE9}"/>
              </a:ext>
            </a:extLst>
          </p:cNvPr>
          <p:cNvPicPr>
            <a:picLocks noChangeAspect="1"/>
          </p:cNvPicPr>
          <p:nvPr/>
        </p:nvPicPr>
        <p:blipFill rotWithShape="1">
          <a:blip r:embed="rId7"/>
          <a:srcRect t="1" b="26644"/>
          <a:stretch/>
        </p:blipFill>
        <p:spPr>
          <a:xfrm>
            <a:off x="7216753" y="4188649"/>
            <a:ext cx="573286" cy="410116"/>
          </a:xfrm>
          <a:prstGeom prst="rect">
            <a:avLst/>
          </a:prstGeom>
        </p:spPr>
      </p:pic>
      <p:sp>
        <p:nvSpPr>
          <p:cNvPr id="84" name="building_5">
            <a:extLst>
              <a:ext uri="{FF2B5EF4-FFF2-40B4-BE49-F238E27FC236}">
                <a16:creationId xmlns:a16="http://schemas.microsoft.com/office/drawing/2014/main" id="{0AE8C451-E8AF-40DB-81A5-86BC7778D487}"/>
              </a:ext>
            </a:extLst>
          </p:cNvPr>
          <p:cNvSpPr>
            <a:spLocks noChangeAspect="1" noEditPoints="1"/>
          </p:cNvSpPr>
          <p:nvPr/>
        </p:nvSpPr>
        <p:spPr bwMode="auto">
          <a:xfrm>
            <a:off x="7315610" y="5483507"/>
            <a:ext cx="549175" cy="850294"/>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TextBox 84">
            <a:extLst>
              <a:ext uri="{FF2B5EF4-FFF2-40B4-BE49-F238E27FC236}">
                <a16:creationId xmlns:a16="http://schemas.microsoft.com/office/drawing/2014/main" id="{E5D5318C-0143-4EE6-B5B2-024C91F1AF6D}"/>
              </a:ext>
            </a:extLst>
          </p:cNvPr>
          <p:cNvSpPr txBox="1"/>
          <p:nvPr/>
        </p:nvSpPr>
        <p:spPr>
          <a:xfrm>
            <a:off x="9128138" y="4682727"/>
            <a:ext cx="1704388" cy="683264"/>
          </a:xfrm>
          <a:prstGeom prst="rect">
            <a:avLst/>
          </a:prstGeom>
          <a:noFill/>
        </p:spPr>
        <p:txBody>
          <a:bodyPr wrap="square" lIns="182880" tIns="146304" rIns="182880" bIns="146304" rtlCol="0">
            <a:spAutoFit/>
          </a:bodyPr>
          <a:lstStyle/>
          <a:p>
            <a:pPr algn="ctr">
              <a:lnSpc>
                <a:spcPct val="90000"/>
              </a:lnSpc>
            </a:pPr>
            <a:r>
              <a:rPr lang="en-US" sz="1400" dirty="0">
                <a:gradFill>
                  <a:gsLst>
                    <a:gs pos="0">
                      <a:schemeClr val="tx1"/>
                    </a:gs>
                    <a:gs pos="100000">
                      <a:schemeClr val="tx1"/>
                    </a:gs>
                  </a:gsLst>
                  <a:lin ang="5400000" scaled="0"/>
                </a:gradFill>
              </a:rPr>
              <a:t>Service Endpoints</a:t>
            </a:r>
          </a:p>
        </p:txBody>
      </p:sp>
      <p:grpSp>
        <p:nvGrpSpPr>
          <p:cNvPr id="87" name="Group 86">
            <a:extLst>
              <a:ext uri="{FF2B5EF4-FFF2-40B4-BE49-F238E27FC236}">
                <a16:creationId xmlns:a16="http://schemas.microsoft.com/office/drawing/2014/main" id="{7A3C8255-2EEF-43FE-B061-B5E647D027D9}"/>
              </a:ext>
            </a:extLst>
          </p:cNvPr>
          <p:cNvGrpSpPr/>
          <p:nvPr/>
        </p:nvGrpSpPr>
        <p:grpSpPr>
          <a:xfrm>
            <a:off x="10971875" y="3112218"/>
            <a:ext cx="661635" cy="645244"/>
            <a:chOff x="7997429" y="912040"/>
            <a:chExt cx="1015942" cy="1015942"/>
          </a:xfrm>
        </p:grpSpPr>
        <p:sp>
          <p:nvSpPr>
            <p:cNvPr id="106" name="Oval 105">
              <a:extLst>
                <a:ext uri="{FF2B5EF4-FFF2-40B4-BE49-F238E27FC236}">
                  <a16:creationId xmlns:a16="http://schemas.microsoft.com/office/drawing/2014/main" id="{38A4CA2D-6228-4DA3-8F01-9F3AF36DBC15}"/>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107" name="globe_2">
              <a:extLst>
                <a:ext uri="{FF2B5EF4-FFF2-40B4-BE49-F238E27FC236}">
                  <a16:creationId xmlns:a16="http://schemas.microsoft.com/office/drawing/2014/main" id="{4FA61F43-4423-4B34-88C9-591ECD5B44E2}"/>
                </a:ext>
              </a:extLst>
            </p:cNvPr>
            <p:cNvSpPr>
              <a:spLocks noChangeAspect="1" noEditPoints="1"/>
            </p:cNvSpPr>
            <p:nvPr/>
          </p:nvSpPr>
          <p:spPr bwMode="auto">
            <a:xfrm>
              <a:off x="8239018" y="1153629"/>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89" name="TextBox 88">
            <a:extLst>
              <a:ext uri="{FF2B5EF4-FFF2-40B4-BE49-F238E27FC236}">
                <a16:creationId xmlns:a16="http://schemas.microsoft.com/office/drawing/2014/main" id="{B62262E1-4F9D-4AB9-AEFF-4B27E788C6B6}"/>
              </a:ext>
            </a:extLst>
          </p:cNvPr>
          <p:cNvSpPr txBox="1"/>
          <p:nvPr/>
        </p:nvSpPr>
        <p:spPr>
          <a:xfrm>
            <a:off x="6793123" y="6276727"/>
            <a:ext cx="1718848" cy="533970"/>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0">
                      <a:schemeClr val="tx1"/>
                    </a:gs>
                    <a:gs pos="100000">
                      <a:schemeClr val="tx1"/>
                    </a:gs>
                  </a:gsLst>
                  <a:lin ang="5400000" scaled="0"/>
                </a:gradFill>
              </a:rPr>
              <a:t>On-premises</a:t>
            </a:r>
          </a:p>
        </p:txBody>
      </p:sp>
      <p:cxnSp>
        <p:nvCxnSpPr>
          <p:cNvPr id="90" name="Straight Arrow Connector 89">
            <a:extLst>
              <a:ext uri="{FF2B5EF4-FFF2-40B4-BE49-F238E27FC236}">
                <a16:creationId xmlns:a16="http://schemas.microsoft.com/office/drawing/2014/main" id="{D677D77A-15DE-4873-8899-D3EFD9218BD0}"/>
              </a:ext>
            </a:extLst>
          </p:cNvPr>
          <p:cNvCxnSpPr>
            <a:cxnSpLocks/>
          </p:cNvCxnSpPr>
          <p:nvPr/>
        </p:nvCxnSpPr>
        <p:spPr>
          <a:xfrm>
            <a:off x="9883885" y="3437059"/>
            <a:ext cx="1068133"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4D1939F-97A5-43D1-8BFD-DB73325A021F}"/>
              </a:ext>
            </a:extLst>
          </p:cNvPr>
          <p:cNvSpPr txBox="1"/>
          <p:nvPr/>
        </p:nvSpPr>
        <p:spPr>
          <a:xfrm>
            <a:off x="10475935" y="2734881"/>
            <a:ext cx="1657432" cy="533970"/>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0">
                      <a:schemeClr val="tx1"/>
                    </a:gs>
                    <a:gs pos="100000">
                      <a:schemeClr val="tx1"/>
                    </a:gs>
                  </a:gsLst>
                  <a:lin ang="5400000" scaled="0"/>
                </a:gradFill>
              </a:rPr>
              <a:t>Internet</a:t>
            </a:r>
          </a:p>
        </p:txBody>
      </p:sp>
      <p:sp>
        <p:nvSpPr>
          <p:cNvPr id="93" name="TextBox 92">
            <a:extLst>
              <a:ext uri="{FF2B5EF4-FFF2-40B4-BE49-F238E27FC236}">
                <a16:creationId xmlns:a16="http://schemas.microsoft.com/office/drawing/2014/main" id="{8E26B354-D869-4EA8-9701-07C10E761CFF}"/>
              </a:ext>
            </a:extLst>
          </p:cNvPr>
          <p:cNvSpPr txBox="1"/>
          <p:nvPr/>
        </p:nvSpPr>
        <p:spPr>
          <a:xfrm>
            <a:off x="8782662" y="745511"/>
            <a:ext cx="2269296"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0">
                      <a:schemeClr val="tx1"/>
                    </a:gs>
                    <a:gs pos="100000">
                      <a:schemeClr val="tx1"/>
                    </a:gs>
                  </a:gsLst>
                  <a:lin ang="5400000" scaled="0"/>
                </a:gradFill>
              </a:rPr>
              <a:t>Existing VNet</a:t>
            </a:r>
          </a:p>
        </p:txBody>
      </p:sp>
      <p:sp>
        <p:nvSpPr>
          <p:cNvPr id="94" name="Rectangle 93">
            <a:extLst>
              <a:ext uri="{FF2B5EF4-FFF2-40B4-BE49-F238E27FC236}">
                <a16:creationId xmlns:a16="http://schemas.microsoft.com/office/drawing/2014/main" id="{80B16E2C-FDF6-4EDC-BD93-88401FBCBD81}"/>
              </a:ext>
            </a:extLst>
          </p:cNvPr>
          <p:cNvSpPr/>
          <p:nvPr/>
        </p:nvSpPr>
        <p:spPr bwMode="auto">
          <a:xfrm>
            <a:off x="8870234" y="5284897"/>
            <a:ext cx="1368808" cy="339201"/>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chemeClr val="tx1"/>
                </a:solidFill>
              </a:rPr>
              <a:t>Azure Services</a:t>
            </a:r>
          </a:p>
        </p:txBody>
      </p:sp>
      <p:cxnSp>
        <p:nvCxnSpPr>
          <p:cNvPr id="95" name="Straight Connector 94">
            <a:extLst>
              <a:ext uri="{FF2B5EF4-FFF2-40B4-BE49-F238E27FC236}">
                <a16:creationId xmlns:a16="http://schemas.microsoft.com/office/drawing/2014/main" id="{234B3E75-9511-4C24-9AB4-2AAFA01DE89A}"/>
              </a:ext>
            </a:extLst>
          </p:cNvPr>
          <p:cNvCxnSpPr>
            <a:cxnSpLocks/>
          </p:cNvCxnSpPr>
          <p:nvPr/>
        </p:nvCxnSpPr>
        <p:spPr>
          <a:xfrm>
            <a:off x="7515667" y="4629018"/>
            <a:ext cx="0" cy="854489"/>
          </a:xfrm>
          <a:prstGeom prst="line">
            <a:avLst/>
          </a:prstGeom>
          <a:ln w="19050">
            <a:solidFill>
              <a:srgbClr val="0070C0"/>
            </a:solidFill>
            <a:prstDash val="solid"/>
            <a:headEnd type="arrow"/>
            <a:tailEnd type="arrow" w="med" len="sm"/>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DB6E02B-03DB-4E50-AAEB-99E68F198EA8}"/>
              </a:ext>
            </a:extLst>
          </p:cNvPr>
          <p:cNvSpPr txBox="1"/>
          <p:nvPr/>
        </p:nvSpPr>
        <p:spPr>
          <a:xfrm>
            <a:off x="7240758" y="2743334"/>
            <a:ext cx="145909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gradFill>
                  <a:gsLst>
                    <a:gs pos="0">
                      <a:schemeClr val="tx1"/>
                    </a:gs>
                    <a:gs pos="100000">
                      <a:schemeClr val="tx1"/>
                    </a:gs>
                  </a:gsLst>
                  <a:lin ang="5400000" scaled="0"/>
                </a:gradFill>
              </a:rPr>
              <a:t>Containers</a:t>
            </a:r>
          </a:p>
        </p:txBody>
      </p:sp>
      <p:grpSp>
        <p:nvGrpSpPr>
          <p:cNvPr id="108" name="Group 107">
            <a:extLst>
              <a:ext uri="{FF2B5EF4-FFF2-40B4-BE49-F238E27FC236}">
                <a16:creationId xmlns:a16="http://schemas.microsoft.com/office/drawing/2014/main" id="{9F1D5500-307E-4DD1-A5D0-6FAF8C48E9F0}"/>
              </a:ext>
            </a:extLst>
          </p:cNvPr>
          <p:cNvGrpSpPr/>
          <p:nvPr/>
        </p:nvGrpSpPr>
        <p:grpSpPr>
          <a:xfrm>
            <a:off x="7383532" y="1751436"/>
            <a:ext cx="743535" cy="721359"/>
            <a:chOff x="1055887" y="2077775"/>
            <a:chExt cx="1016598" cy="961165"/>
          </a:xfrm>
        </p:grpSpPr>
        <p:grpSp>
          <p:nvGrpSpPr>
            <p:cNvPr id="109" name="Group 108">
              <a:extLst>
                <a:ext uri="{FF2B5EF4-FFF2-40B4-BE49-F238E27FC236}">
                  <a16:creationId xmlns:a16="http://schemas.microsoft.com/office/drawing/2014/main" id="{951509F7-D11F-497E-89BA-F2BEF3F3F605}"/>
                </a:ext>
              </a:extLst>
            </p:cNvPr>
            <p:cNvGrpSpPr/>
            <p:nvPr/>
          </p:nvGrpSpPr>
          <p:grpSpPr>
            <a:xfrm>
              <a:off x="1055887" y="2077775"/>
              <a:ext cx="761445" cy="737155"/>
              <a:chOff x="1576975" y="2642049"/>
              <a:chExt cx="561506" cy="561500"/>
            </a:xfrm>
          </p:grpSpPr>
          <p:sp>
            <p:nvSpPr>
              <p:cNvPr id="116" name="Rectangle 115">
                <a:extLst>
                  <a:ext uri="{FF2B5EF4-FFF2-40B4-BE49-F238E27FC236}">
                    <a16:creationId xmlns:a16="http://schemas.microsoft.com/office/drawing/2014/main" id="{569E3CEB-1050-4AD1-B270-A1DC1CD3ACF9}"/>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7" name="Picture 116">
                <a:extLst>
                  <a:ext uri="{FF2B5EF4-FFF2-40B4-BE49-F238E27FC236}">
                    <a16:creationId xmlns:a16="http://schemas.microsoft.com/office/drawing/2014/main" id="{922C2C86-DC5A-494D-90A4-C996FC8E32E4}"/>
                  </a:ext>
                </a:extLst>
              </p:cNvPr>
              <p:cNvPicPr>
                <a:picLocks noChangeAspect="1"/>
              </p:cNvPicPr>
              <p:nvPr/>
            </p:nvPicPr>
            <p:blipFill>
              <a:blip r:embed="rId8"/>
              <a:stretch>
                <a:fillRect/>
              </a:stretch>
            </p:blipFill>
            <p:spPr>
              <a:xfrm>
                <a:off x="1576975" y="2642049"/>
                <a:ext cx="561506" cy="561500"/>
              </a:xfrm>
              <a:prstGeom prst="rect">
                <a:avLst/>
              </a:prstGeom>
            </p:spPr>
          </p:pic>
        </p:grpSp>
        <p:grpSp>
          <p:nvGrpSpPr>
            <p:cNvPr id="110" name="Group 109">
              <a:extLst>
                <a:ext uri="{FF2B5EF4-FFF2-40B4-BE49-F238E27FC236}">
                  <a16:creationId xmlns:a16="http://schemas.microsoft.com/office/drawing/2014/main" id="{0787C3C9-F1EA-4C16-A76F-6E23357809D2}"/>
                </a:ext>
              </a:extLst>
            </p:cNvPr>
            <p:cNvGrpSpPr/>
            <p:nvPr/>
          </p:nvGrpSpPr>
          <p:grpSpPr>
            <a:xfrm>
              <a:off x="1183336" y="2191257"/>
              <a:ext cx="761445" cy="737155"/>
              <a:chOff x="1576975" y="2642049"/>
              <a:chExt cx="561506" cy="561500"/>
            </a:xfrm>
          </p:grpSpPr>
          <p:sp>
            <p:nvSpPr>
              <p:cNvPr id="114" name="Rectangle 113">
                <a:extLst>
                  <a:ext uri="{FF2B5EF4-FFF2-40B4-BE49-F238E27FC236}">
                    <a16:creationId xmlns:a16="http://schemas.microsoft.com/office/drawing/2014/main" id="{FB142184-F76D-4CCC-8117-44698341BBF5}"/>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AC03306C-136E-49AD-8C01-40E241B75EEA}"/>
                  </a:ext>
                </a:extLst>
              </p:cNvPr>
              <p:cNvPicPr>
                <a:picLocks noChangeAspect="1"/>
              </p:cNvPicPr>
              <p:nvPr/>
            </p:nvPicPr>
            <p:blipFill>
              <a:blip r:embed="rId8"/>
              <a:stretch>
                <a:fillRect/>
              </a:stretch>
            </p:blipFill>
            <p:spPr>
              <a:xfrm>
                <a:off x="1576975" y="2642049"/>
                <a:ext cx="561506" cy="561500"/>
              </a:xfrm>
              <a:prstGeom prst="rect">
                <a:avLst/>
              </a:prstGeom>
            </p:spPr>
          </p:pic>
        </p:grpSp>
        <p:grpSp>
          <p:nvGrpSpPr>
            <p:cNvPr id="111" name="Group 110">
              <a:extLst>
                <a:ext uri="{FF2B5EF4-FFF2-40B4-BE49-F238E27FC236}">
                  <a16:creationId xmlns:a16="http://schemas.microsoft.com/office/drawing/2014/main" id="{D13695FA-417C-4A2A-9A4C-B95D45BCDC12}"/>
                </a:ext>
              </a:extLst>
            </p:cNvPr>
            <p:cNvGrpSpPr/>
            <p:nvPr/>
          </p:nvGrpSpPr>
          <p:grpSpPr>
            <a:xfrm>
              <a:off x="1311040" y="2301785"/>
              <a:ext cx="761445" cy="737155"/>
              <a:chOff x="1576975" y="2642049"/>
              <a:chExt cx="561506" cy="561500"/>
            </a:xfrm>
          </p:grpSpPr>
          <p:sp>
            <p:nvSpPr>
              <p:cNvPr id="112" name="Rectangle 111">
                <a:extLst>
                  <a:ext uri="{FF2B5EF4-FFF2-40B4-BE49-F238E27FC236}">
                    <a16:creationId xmlns:a16="http://schemas.microsoft.com/office/drawing/2014/main" id="{82B9091D-3607-495E-ADA4-8BD4A6F7AAEF}"/>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9572D47C-2811-4465-A966-B6F401CED8FD}"/>
                  </a:ext>
                </a:extLst>
              </p:cNvPr>
              <p:cNvPicPr>
                <a:picLocks noChangeAspect="1"/>
              </p:cNvPicPr>
              <p:nvPr/>
            </p:nvPicPr>
            <p:blipFill>
              <a:blip r:embed="rId8"/>
              <a:stretch>
                <a:fillRect/>
              </a:stretch>
            </p:blipFill>
            <p:spPr>
              <a:xfrm>
                <a:off x="1576975" y="2642049"/>
                <a:ext cx="561506" cy="561500"/>
              </a:xfrm>
              <a:prstGeom prst="rect">
                <a:avLst/>
              </a:prstGeom>
            </p:spPr>
          </p:pic>
        </p:grpSp>
      </p:grpSp>
      <p:pic>
        <p:nvPicPr>
          <p:cNvPr id="118" name="Picture 117">
            <a:extLst>
              <a:ext uri="{FF2B5EF4-FFF2-40B4-BE49-F238E27FC236}">
                <a16:creationId xmlns:a16="http://schemas.microsoft.com/office/drawing/2014/main" id="{58820886-EF52-45B1-989A-3E37402DB7A5}"/>
              </a:ext>
            </a:extLst>
          </p:cNvPr>
          <p:cNvPicPr>
            <a:picLocks noChangeAspect="1"/>
          </p:cNvPicPr>
          <p:nvPr/>
        </p:nvPicPr>
        <p:blipFill>
          <a:blip r:embed="rId9"/>
          <a:stretch>
            <a:fillRect/>
          </a:stretch>
        </p:blipFill>
        <p:spPr>
          <a:xfrm>
            <a:off x="8311042" y="1919643"/>
            <a:ext cx="553998" cy="553998"/>
          </a:xfrm>
          <a:prstGeom prst="rect">
            <a:avLst/>
          </a:prstGeom>
        </p:spPr>
      </p:pic>
      <p:pic>
        <p:nvPicPr>
          <p:cNvPr id="119" name="Picture 118">
            <a:extLst>
              <a:ext uri="{FF2B5EF4-FFF2-40B4-BE49-F238E27FC236}">
                <a16:creationId xmlns:a16="http://schemas.microsoft.com/office/drawing/2014/main" id="{27D6814B-4269-4C73-A7E8-549169B3E7FE}"/>
              </a:ext>
            </a:extLst>
          </p:cNvPr>
          <p:cNvPicPr>
            <a:picLocks noChangeAspect="1"/>
          </p:cNvPicPr>
          <p:nvPr/>
        </p:nvPicPr>
        <p:blipFill>
          <a:blip r:embed="rId10"/>
          <a:stretch>
            <a:fillRect/>
          </a:stretch>
        </p:blipFill>
        <p:spPr>
          <a:xfrm>
            <a:off x="9012159" y="1932518"/>
            <a:ext cx="514925" cy="514925"/>
          </a:xfrm>
          <a:prstGeom prst="rect">
            <a:avLst/>
          </a:prstGeom>
        </p:spPr>
      </p:pic>
      <p:pic>
        <p:nvPicPr>
          <p:cNvPr id="120" name="Picture 119">
            <a:extLst>
              <a:ext uri="{FF2B5EF4-FFF2-40B4-BE49-F238E27FC236}">
                <a16:creationId xmlns:a16="http://schemas.microsoft.com/office/drawing/2014/main" id="{831B2613-1489-4DD6-8B78-D9F824E386B5}"/>
              </a:ext>
            </a:extLst>
          </p:cNvPr>
          <p:cNvPicPr>
            <a:picLocks noChangeAspect="1"/>
          </p:cNvPicPr>
          <p:nvPr/>
        </p:nvPicPr>
        <p:blipFill>
          <a:blip r:embed="rId11"/>
          <a:stretch>
            <a:fillRect/>
          </a:stretch>
        </p:blipFill>
        <p:spPr>
          <a:xfrm>
            <a:off x="9677255" y="1929311"/>
            <a:ext cx="522395" cy="522395"/>
          </a:xfrm>
          <a:prstGeom prst="rect">
            <a:avLst/>
          </a:prstGeom>
        </p:spPr>
      </p:pic>
      <p:sp>
        <p:nvSpPr>
          <p:cNvPr id="121" name="Rectangle 120">
            <a:extLst>
              <a:ext uri="{FF2B5EF4-FFF2-40B4-BE49-F238E27FC236}">
                <a16:creationId xmlns:a16="http://schemas.microsoft.com/office/drawing/2014/main" id="{4E91E31E-864D-4A77-B0DC-7094A103054C}"/>
              </a:ext>
            </a:extLst>
          </p:cNvPr>
          <p:cNvSpPr/>
          <p:nvPr/>
        </p:nvSpPr>
        <p:spPr bwMode="auto">
          <a:xfrm>
            <a:off x="7350984" y="1689681"/>
            <a:ext cx="2923424" cy="819083"/>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22" name="Picture 121">
            <a:extLst>
              <a:ext uri="{FF2B5EF4-FFF2-40B4-BE49-F238E27FC236}">
                <a16:creationId xmlns:a16="http://schemas.microsoft.com/office/drawing/2014/main" id="{60EBEAB6-53C1-4E64-B660-E50B800FA624}"/>
              </a:ext>
            </a:extLst>
          </p:cNvPr>
          <p:cNvPicPr>
            <a:picLocks noChangeAspect="1"/>
          </p:cNvPicPr>
          <p:nvPr/>
        </p:nvPicPr>
        <p:blipFill>
          <a:blip r:embed="rId12"/>
          <a:stretch>
            <a:fillRect/>
          </a:stretch>
        </p:blipFill>
        <p:spPr>
          <a:xfrm>
            <a:off x="8164940" y="3288210"/>
            <a:ext cx="524141" cy="434827"/>
          </a:xfrm>
          <a:prstGeom prst="rect">
            <a:avLst/>
          </a:prstGeom>
          <a:solidFill>
            <a:schemeClr val="accent6">
              <a:lumMod val="40000"/>
              <a:lumOff val="60000"/>
            </a:schemeClr>
          </a:solidFill>
          <a:ln>
            <a:solidFill>
              <a:schemeClr val="accent1"/>
            </a:solidFill>
          </a:ln>
        </p:spPr>
      </p:pic>
      <p:pic>
        <p:nvPicPr>
          <p:cNvPr id="123" name="Picture 122">
            <a:extLst>
              <a:ext uri="{FF2B5EF4-FFF2-40B4-BE49-F238E27FC236}">
                <a16:creationId xmlns:a16="http://schemas.microsoft.com/office/drawing/2014/main" id="{EE22D005-5588-45AE-BF1C-7601059B60AD}"/>
              </a:ext>
            </a:extLst>
          </p:cNvPr>
          <p:cNvPicPr>
            <a:picLocks noChangeAspect="1"/>
          </p:cNvPicPr>
          <p:nvPr/>
        </p:nvPicPr>
        <p:blipFill>
          <a:blip r:embed="rId12"/>
          <a:stretch>
            <a:fillRect/>
          </a:stretch>
        </p:blipFill>
        <p:spPr>
          <a:xfrm>
            <a:off x="9128568" y="3270986"/>
            <a:ext cx="524141" cy="434827"/>
          </a:xfrm>
          <a:prstGeom prst="rect">
            <a:avLst/>
          </a:prstGeom>
          <a:solidFill>
            <a:schemeClr val="accent6">
              <a:lumMod val="40000"/>
              <a:lumOff val="60000"/>
            </a:schemeClr>
          </a:solidFill>
          <a:ln>
            <a:solidFill>
              <a:schemeClr val="accent1"/>
            </a:solidFill>
          </a:ln>
        </p:spPr>
      </p:pic>
      <p:pic>
        <p:nvPicPr>
          <p:cNvPr id="126" name="Picture 125">
            <a:extLst>
              <a:ext uri="{FF2B5EF4-FFF2-40B4-BE49-F238E27FC236}">
                <a16:creationId xmlns:a16="http://schemas.microsoft.com/office/drawing/2014/main" id="{F0589C5E-0738-49D2-93C2-DE07524F961D}"/>
              </a:ext>
            </a:extLst>
          </p:cNvPr>
          <p:cNvPicPr>
            <a:picLocks noChangeAspect="1"/>
          </p:cNvPicPr>
          <p:nvPr/>
        </p:nvPicPr>
        <p:blipFill>
          <a:blip r:embed="rId12"/>
          <a:stretch>
            <a:fillRect/>
          </a:stretch>
        </p:blipFill>
        <p:spPr>
          <a:xfrm>
            <a:off x="8171293" y="3867353"/>
            <a:ext cx="524141" cy="434827"/>
          </a:xfrm>
          <a:prstGeom prst="rect">
            <a:avLst/>
          </a:prstGeom>
          <a:solidFill>
            <a:schemeClr val="accent6">
              <a:lumMod val="40000"/>
              <a:lumOff val="60000"/>
            </a:schemeClr>
          </a:solidFill>
          <a:ln>
            <a:solidFill>
              <a:schemeClr val="accent1"/>
            </a:solidFill>
          </a:ln>
        </p:spPr>
      </p:pic>
      <p:pic>
        <p:nvPicPr>
          <p:cNvPr id="127" name="Picture 126">
            <a:extLst>
              <a:ext uri="{FF2B5EF4-FFF2-40B4-BE49-F238E27FC236}">
                <a16:creationId xmlns:a16="http://schemas.microsoft.com/office/drawing/2014/main" id="{80FFCCA0-5B6B-4121-B233-67A9A4A249CC}"/>
              </a:ext>
            </a:extLst>
          </p:cNvPr>
          <p:cNvPicPr>
            <a:picLocks noChangeAspect="1"/>
          </p:cNvPicPr>
          <p:nvPr/>
        </p:nvPicPr>
        <p:blipFill>
          <a:blip r:embed="rId12"/>
          <a:stretch>
            <a:fillRect/>
          </a:stretch>
        </p:blipFill>
        <p:spPr>
          <a:xfrm>
            <a:off x="9134921" y="3850129"/>
            <a:ext cx="524141" cy="434827"/>
          </a:xfrm>
          <a:prstGeom prst="rect">
            <a:avLst/>
          </a:prstGeom>
          <a:solidFill>
            <a:schemeClr val="accent6">
              <a:lumMod val="40000"/>
              <a:lumOff val="60000"/>
            </a:schemeClr>
          </a:solidFill>
          <a:ln>
            <a:solidFill>
              <a:schemeClr val="accent1"/>
            </a:solidFill>
          </a:ln>
        </p:spPr>
      </p:pic>
      <p:cxnSp>
        <p:nvCxnSpPr>
          <p:cNvPr id="128" name="Straight Arrow Connector 127">
            <a:extLst>
              <a:ext uri="{FF2B5EF4-FFF2-40B4-BE49-F238E27FC236}">
                <a16:creationId xmlns:a16="http://schemas.microsoft.com/office/drawing/2014/main" id="{7971CA8B-45C0-4C56-BFC5-0CF71FE61B30}"/>
              </a:ext>
            </a:extLst>
          </p:cNvPr>
          <p:cNvCxnSpPr>
            <a:cxnSpLocks/>
          </p:cNvCxnSpPr>
          <p:nvPr/>
        </p:nvCxnSpPr>
        <p:spPr>
          <a:xfrm flipH="1">
            <a:off x="9881510" y="4222896"/>
            <a:ext cx="1111840" cy="409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DDFFF0CD-E500-4315-BEDC-B2C859370A59}"/>
              </a:ext>
            </a:extLst>
          </p:cNvPr>
          <p:cNvSpPr/>
          <p:nvPr/>
        </p:nvSpPr>
        <p:spPr bwMode="auto">
          <a:xfrm>
            <a:off x="11013777" y="3991866"/>
            <a:ext cx="771043" cy="937685"/>
          </a:xfrm>
          <a:prstGeom prst="rect">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rPr>
              <a:t>Peer </a:t>
            </a:r>
            <a:r>
              <a:rPr kumimoji="0" lang="en-US" sz="1400" b="1"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rPr>
              <a:t>VNet</a:t>
            </a:r>
            <a:endParaRPr kumimoji="0" lang="en-US" sz="1400" b="1"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cxnSp>
        <p:nvCxnSpPr>
          <p:cNvPr id="130" name="Straight Arrow Connector 129">
            <a:extLst>
              <a:ext uri="{FF2B5EF4-FFF2-40B4-BE49-F238E27FC236}">
                <a16:creationId xmlns:a16="http://schemas.microsoft.com/office/drawing/2014/main" id="{F4DD84A1-EDD0-468C-9BA1-4F4562B4C788}"/>
              </a:ext>
            </a:extLst>
          </p:cNvPr>
          <p:cNvCxnSpPr>
            <a:cxnSpLocks/>
          </p:cNvCxnSpPr>
          <p:nvPr/>
        </p:nvCxnSpPr>
        <p:spPr>
          <a:xfrm flipH="1" flipV="1">
            <a:off x="8830906" y="2488381"/>
            <a:ext cx="212" cy="679688"/>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1" name="Picture 130">
            <a:extLst>
              <a:ext uri="{FF2B5EF4-FFF2-40B4-BE49-F238E27FC236}">
                <a16:creationId xmlns:a16="http://schemas.microsoft.com/office/drawing/2014/main" id="{62E53006-4966-400F-AC43-39A2CFE82F92}"/>
              </a:ext>
            </a:extLst>
          </p:cNvPr>
          <p:cNvPicPr>
            <a:picLocks noChangeAspect="1"/>
          </p:cNvPicPr>
          <p:nvPr/>
        </p:nvPicPr>
        <p:blipFill>
          <a:blip r:embed="rId3"/>
          <a:stretch>
            <a:fillRect/>
          </a:stretch>
        </p:blipFill>
        <p:spPr>
          <a:xfrm>
            <a:off x="11410970" y="4660425"/>
            <a:ext cx="334760" cy="259121"/>
          </a:xfrm>
          <a:prstGeom prst="rect">
            <a:avLst/>
          </a:prstGeom>
          <a:ln>
            <a:noFill/>
            <a:prstDash val="sysDash"/>
          </a:ln>
        </p:spPr>
      </p:pic>
      <p:cxnSp>
        <p:nvCxnSpPr>
          <p:cNvPr id="47" name="Straight Arrow Connector 46">
            <a:extLst>
              <a:ext uri="{FF2B5EF4-FFF2-40B4-BE49-F238E27FC236}">
                <a16:creationId xmlns:a16="http://schemas.microsoft.com/office/drawing/2014/main" id="{5F414E84-B873-449C-B8E1-703B7BD881C5}"/>
              </a:ext>
            </a:extLst>
          </p:cNvPr>
          <p:cNvCxnSpPr/>
          <p:nvPr/>
        </p:nvCxnSpPr>
        <p:spPr>
          <a:xfrm>
            <a:off x="8715248" y="3493639"/>
            <a:ext cx="40027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92DC8E2-8746-4E08-AE85-6C07E1F90A2A}"/>
              </a:ext>
            </a:extLst>
          </p:cNvPr>
          <p:cNvCxnSpPr/>
          <p:nvPr/>
        </p:nvCxnSpPr>
        <p:spPr>
          <a:xfrm>
            <a:off x="8708506" y="4087473"/>
            <a:ext cx="40027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5571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1636-5300-48A6-9B76-2B863C5F30A9}"/>
              </a:ext>
            </a:extLst>
          </p:cNvPr>
          <p:cNvSpPr>
            <a:spLocks noGrp="1"/>
          </p:cNvSpPr>
          <p:nvPr>
            <p:ph type="title"/>
          </p:nvPr>
        </p:nvSpPr>
        <p:spPr/>
        <p:txBody>
          <a:bodyPr/>
          <a:lstStyle/>
          <a:p>
            <a:r>
              <a:rPr lang="en-US" dirty="0"/>
              <a:t>Azure CNI Plugin – A Deeper Look</a:t>
            </a:r>
          </a:p>
        </p:txBody>
      </p:sp>
      <p:sp>
        <p:nvSpPr>
          <p:cNvPr id="3" name="Rectangle 2">
            <a:extLst>
              <a:ext uri="{FF2B5EF4-FFF2-40B4-BE49-F238E27FC236}">
                <a16:creationId xmlns:a16="http://schemas.microsoft.com/office/drawing/2014/main" id="{62CF1822-21BA-46E9-A0D1-D88936DF0B4E}"/>
              </a:ext>
            </a:extLst>
          </p:cNvPr>
          <p:cNvSpPr/>
          <p:nvPr/>
        </p:nvSpPr>
        <p:spPr bwMode="auto">
          <a:xfrm>
            <a:off x="6704920" y="2064537"/>
            <a:ext cx="4267880" cy="3898273"/>
          </a:xfrm>
          <a:prstGeom prst="rect">
            <a:avLst/>
          </a:prstGeom>
          <a:noFill/>
          <a:ln w="190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TextBox 39">
            <a:extLst>
              <a:ext uri="{FF2B5EF4-FFF2-40B4-BE49-F238E27FC236}">
                <a16:creationId xmlns:a16="http://schemas.microsoft.com/office/drawing/2014/main" id="{DADD4B96-F6DF-48F5-A48E-DBB1A8083370}"/>
              </a:ext>
            </a:extLst>
          </p:cNvPr>
          <p:cNvSpPr txBox="1"/>
          <p:nvPr/>
        </p:nvSpPr>
        <p:spPr>
          <a:xfrm>
            <a:off x="9913198" y="2097648"/>
            <a:ext cx="130681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VNet</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10.1/16</a:t>
            </a:r>
          </a:p>
        </p:txBody>
      </p:sp>
      <p:sp>
        <p:nvSpPr>
          <p:cNvPr id="41" name="TextBox 40">
            <a:extLst>
              <a:ext uri="{FF2B5EF4-FFF2-40B4-BE49-F238E27FC236}">
                <a16:creationId xmlns:a16="http://schemas.microsoft.com/office/drawing/2014/main" id="{A628B928-C970-429B-8AAB-C0640B9E7A07}"/>
              </a:ext>
            </a:extLst>
          </p:cNvPr>
          <p:cNvSpPr txBox="1"/>
          <p:nvPr/>
        </p:nvSpPr>
        <p:spPr>
          <a:xfrm>
            <a:off x="8342629" y="5196818"/>
            <a:ext cx="25255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Virtual Machine</a:t>
            </a:r>
          </a:p>
        </p:txBody>
      </p:sp>
      <p:sp>
        <p:nvSpPr>
          <p:cNvPr id="42" name="TextBox 41">
            <a:extLst>
              <a:ext uri="{FF2B5EF4-FFF2-40B4-BE49-F238E27FC236}">
                <a16:creationId xmlns:a16="http://schemas.microsoft.com/office/drawing/2014/main" id="{4B5AB47C-4059-4F48-BEB9-5D7DBB2313E7}"/>
              </a:ext>
            </a:extLst>
          </p:cNvPr>
          <p:cNvSpPr txBox="1"/>
          <p:nvPr/>
        </p:nvSpPr>
        <p:spPr>
          <a:xfrm>
            <a:off x="277642" y="1030497"/>
            <a:ext cx="5660729" cy="541686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CNI is a Cloud Native Computing Foundation (CNCF) project that defines the interface between container runtime and underlying network</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CNI plugin is a full implementation of the CNI specification with both network driver and IPAM driver</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CNI plugin connects the container instances to Azure Virtual Network</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Provisions a custom bridge and attaches the ETH0 of the </a:t>
            </a:r>
            <a:r>
              <a:rPr kumimoji="0" lang="en-US" sz="16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Virutal</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Machine</a:t>
            </a:r>
          </a:p>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Each container instance gets a routable private IP address in the VNet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up to 250 containers/pods per node, 64K/VNet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Open source project in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2"/>
              </a:rPr>
              <a:t>GitHub</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Supports CNI version 0.3.1</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5E7E3371-B9FF-407E-BE4A-D60238B3278E}"/>
              </a:ext>
            </a:extLst>
          </p:cNvPr>
          <p:cNvSpPr/>
          <p:nvPr/>
        </p:nvSpPr>
        <p:spPr bwMode="auto">
          <a:xfrm>
            <a:off x="7516031" y="2807264"/>
            <a:ext cx="3034147" cy="2732923"/>
          </a:xfrm>
          <a:prstGeom prst="rect">
            <a:avLst/>
          </a:prstGeom>
          <a:solidFill>
            <a:schemeClr val="bg1"/>
          </a:solidFill>
          <a:ln w="254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AEDF3E01-7872-4B51-908F-CD845359F92E}"/>
              </a:ext>
            </a:extLst>
          </p:cNvPr>
          <p:cNvGrpSpPr/>
          <p:nvPr/>
        </p:nvGrpSpPr>
        <p:grpSpPr>
          <a:xfrm>
            <a:off x="8279719" y="2357054"/>
            <a:ext cx="100745" cy="671891"/>
            <a:chOff x="2594391" y="1763481"/>
            <a:chExt cx="100745" cy="592073"/>
          </a:xfrm>
        </p:grpSpPr>
        <p:cxnSp>
          <p:nvCxnSpPr>
            <p:cNvPr id="6" name="Straight Connector 5">
              <a:extLst>
                <a:ext uri="{FF2B5EF4-FFF2-40B4-BE49-F238E27FC236}">
                  <a16:creationId xmlns:a16="http://schemas.microsoft.com/office/drawing/2014/main" id="{4CF498B7-001D-419F-909C-F88BA1E2F90D}"/>
                </a:ext>
              </a:extLst>
            </p:cNvPr>
            <p:cNvCxnSpPr>
              <a:cxnSpLocks/>
            </p:cNvCxnSpPr>
            <p:nvPr/>
          </p:nvCxnSpPr>
          <p:spPr>
            <a:xfrm flipV="1">
              <a:off x="2642198" y="1864406"/>
              <a:ext cx="0" cy="491148"/>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368FC16-6D50-424A-A99C-146FB9C67F19}"/>
                </a:ext>
              </a:extLst>
            </p:cNvPr>
            <p:cNvSpPr/>
            <p:nvPr/>
          </p:nvSpPr>
          <p:spPr bwMode="auto">
            <a:xfrm>
              <a:off x="2594391" y="1763481"/>
              <a:ext cx="100745" cy="9817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650F75E6-9132-42D0-BC3A-9DD26DEF89C1}"/>
              </a:ext>
            </a:extLst>
          </p:cNvPr>
          <p:cNvSpPr/>
          <p:nvPr/>
        </p:nvSpPr>
        <p:spPr bwMode="auto">
          <a:xfrm>
            <a:off x="7694171" y="3028945"/>
            <a:ext cx="1285063" cy="427564"/>
          </a:xfrm>
          <a:prstGeom prst="rect">
            <a:avLst/>
          </a:prstGeom>
          <a:solidFill>
            <a:srgbClr val="FFC000"/>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ETH 0</a:t>
            </a:r>
          </a:p>
        </p:txBody>
      </p:sp>
      <p:sp>
        <p:nvSpPr>
          <p:cNvPr id="9" name="Rectangle 8">
            <a:extLst>
              <a:ext uri="{FF2B5EF4-FFF2-40B4-BE49-F238E27FC236}">
                <a16:creationId xmlns:a16="http://schemas.microsoft.com/office/drawing/2014/main" id="{2F2C6BB4-07E1-412E-B1B5-6396C24A2FA8}"/>
              </a:ext>
            </a:extLst>
          </p:cNvPr>
          <p:cNvSpPr/>
          <p:nvPr/>
        </p:nvSpPr>
        <p:spPr bwMode="auto">
          <a:xfrm>
            <a:off x="9154471" y="3028944"/>
            <a:ext cx="1285063" cy="427564"/>
          </a:xfrm>
          <a:prstGeom prst="rect">
            <a:avLst/>
          </a:prstGeom>
          <a:solidFill>
            <a:schemeClr val="accent2">
              <a:lumMod val="50000"/>
              <a:lumOff val="50000"/>
            </a:schemeClr>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CNI</a:t>
            </a:r>
          </a:p>
        </p:txBody>
      </p:sp>
      <p:sp>
        <p:nvSpPr>
          <p:cNvPr id="10" name="Rectangle 9">
            <a:extLst>
              <a:ext uri="{FF2B5EF4-FFF2-40B4-BE49-F238E27FC236}">
                <a16:creationId xmlns:a16="http://schemas.microsoft.com/office/drawing/2014/main" id="{70C719B7-2613-4A41-94AB-304DACE73D36}"/>
              </a:ext>
            </a:extLst>
          </p:cNvPr>
          <p:cNvSpPr/>
          <p:nvPr/>
        </p:nvSpPr>
        <p:spPr bwMode="auto">
          <a:xfrm>
            <a:off x="8055028" y="3936372"/>
            <a:ext cx="2015547" cy="455499"/>
          </a:xfrm>
          <a:prstGeom prst="rect">
            <a:avLst/>
          </a:prstGeom>
          <a:solidFill>
            <a:schemeClr val="accent2">
              <a:lumMod val="50000"/>
              <a:lumOff val="50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rPr>
              <a:t>VNet</a:t>
            </a: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Bridge</a:t>
            </a:r>
          </a:p>
        </p:txBody>
      </p:sp>
      <p:cxnSp>
        <p:nvCxnSpPr>
          <p:cNvPr id="12" name="Straight Arrow Connector 11">
            <a:extLst>
              <a:ext uri="{FF2B5EF4-FFF2-40B4-BE49-F238E27FC236}">
                <a16:creationId xmlns:a16="http://schemas.microsoft.com/office/drawing/2014/main" id="{868D5C0B-9DD8-4023-B85A-9B4C821E399E}"/>
              </a:ext>
            </a:extLst>
          </p:cNvPr>
          <p:cNvCxnSpPr>
            <a:stCxn id="9" idx="2"/>
          </p:cNvCxnSpPr>
          <p:nvPr/>
        </p:nvCxnSpPr>
        <p:spPr>
          <a:xfrm>
            <a:off x="9797002" y="3456508"/>
            <a:ext cx="0" cy="47986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7BBAFF-B615-4458-A559-357BA52861FE}"/>
              </a:ext>
            </a:extLst>
          </p:cNvPr>
          <p:cNvCxnSpPr>
            <a:stCxn id="8" idx="2"/>
          </p:cNvCxnSpPr>
          <p:nvPr/>
        </p:nvCxnSpPr>
        <p:spPr>
          <a:xfrm flipH="1">
            <a:off x="8333799" y="3456509"/>
            <a:ext cx="2903" cy="479864"/>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FDCE887-0592-4D61-91AC-25BFDC09732B}"/>
              </a:ext>
            </a:extLst>
          </p:cNvPr>
          <p:cNvSpPr/>
          <p:nvPr/>
        </p:nvSpPr>
        <p:spPr bwMode="auto">
          <a:xfrm>
            <a:off x="8155060" y="4727551"/>
            <a:ext cx="357478" cy="36916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C1</a:t>
            </a:r>
          </a:p>
        </p:txBody>
      </p:sp>
      <p:sp>
        <p:nvSpPr>
          <p:cNvPr id="16" name="Rectangle 15">
            <a:extLst>
              <a:ext uri="{FF2B5EF4-FFF2-40B4-BE49-F238E27FC236}">
                <a16:creationId xmlns:a16="http://schemas.microsoft.com/office/drawing/2014/main" id="{148E76AD-D064-4BD7-AA20-6900301B297A}"/>
              </a:ext>
            </a:extLst>
          </p:cNvPr>
          <p:cNvSpPr/>
          <p:nvPr/>
        </p:nvSpPr>
        <p:spPr bwMode="auto">
          <a:xfrm>
            <a:off x="8878777" y="4733630"/>
            <a:ext cx="357478" cy="36916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C2</a:t>
            </a:r>
          </a:p>
        </p:txBody>
      </p:sp>
      <p:sp>
        <p:nvSpPr>
          <p:cNvPr id="17" name="Rectangle 16">
            <a:extLst>
              <a:ext uri="{FF2B5EF4-FFF2-40B4-BE49-F238E27FC236}">
                <a16:creationId xmlns:a16="http://schemas.microsoft.com/office/drawing/2014/main" id="{42380E3F-E706-41C4-BDDF-15BB4B27B3D4}"/>
              </a:ext>
            </a:extLst>
          </p:cNvPr>
          <p:cNvSpPr/>
          <p:nvPr/>
        </p:nvSpPr>
        <p:spPr bwMode="auto">
          <a:xfrm>
            <a:off x="9602493" y="4714830"/>
            <a:ext cx="357478" cy="36916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C3</a:t>
            </a:r>
          </a:p>
        </p:txBody>
      </p:sp>
      <p:grpSp>
        <p:nvGrpSpPr>
          <p:cNvPr id="22" name="Group 21">
            <a:extLst>
              <a:ext uri="{FF2B5EF4-FFF2-40B4-BE49-F238E27FC236}">
                <a16:creationId xmlns:a16="http://schemas.microsoft.com/office/drawing/2014/main" id="{7FC51D19-2C74-4200-AE12-24321AD884F4}"/>
              </a:ext>
            </a:extLst>
          </p:cNvPr>
          <p:cNvGrpSpPr/>
          <p:nvPr/>
        </p:nvGrpSpPr>
        <p:grpSpPr>
          <a:xfrm>
            <a:off x="8971104" y="4395970"/>
            <a:ext cx="100745" cy="369166"/>
            <a:chOff x="2594391" y="1763481"/>
            <a:chExt cx="100745" cy="592073"/>
          </a:xfrm>
        </p:grpSpPr>
        <p:cxnSp>
          <p:nvCxnSpPr>
            <p:cNvPr id="23" name="Straight Connector 22">
              <a:extLst>
                <a:ext uri="{FF2B5EF4-FFF2-40B4-BE49-F238E27FC236}">
                  <a16:creationId xmlns:a16="http://schemas.microsoft.com/office/drawing/2014/main" id="{439DAF2E-AED8-4CE8-887A-B26F149C791B}"/>
                </a:ext>
              </a:extLst>
            </p:cNvPr>
            <p:cNvCxnSpPr>
              <a:cxnSpLocks/>
            </p:cNvCxnSpPr>
            <p:nvPr/>
          </p:nvCxnSpPr>
          <p:spPr>
            <a:xfrm flipV="1">
              <a:off x="2642198" y="1864406"/>
              <a:ext cx="0" cy="491148"/>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46FC567-05DF-427F-B7C6-DAB77E7CE2E1}"/>
                </a:ext>
              </a:extLst>
            </p:cNvPr>
            <p:cNvSpPr/>
            <p:nvPr/>
          </p:nvSpPr>
          <p:spPr bwMode="auto">
            <a:xfrm>
              <a:off x="2594391" y="1763481"/>
              <a:ext cx="100745" cy="9817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5F32AC23-A532-4D97-B0CB-06C2A865A101}"/>
              </a:ext>
            </a:extLst>
          </p:cNvPr>
          <p:cNvGrpSpPr/>
          <p:nvPr/>
        </p:nvGrpSpPr>
        <p:grpSpPr>
          <a:xfrm>
            <a:off x="9730201" y="4393075"/>
            <a:ext cx="100745" cy="369165"/>
            <a:chOff x="2594391" y="1763481"/>
            <a:chExt cx="100745" cy="592071"/>
          </a:xfrm>
        </p:grpSpPr>
        <p:cxnSp>
          <p:nvCxnSpPr>
            <p:cNvPr id="26" name="Straight Connector 25">
              <a:extLst>
                <a:ext uri="{FF2B5EF4-FFF2-40B4-BE49-F238E27FC236}">
                  <a16:creationId xmlns:a16="http://schemas.microsoft.com/office/drawing/2014/main" id="{31B2A9C9-CC9E-4D72-A9C8-F58DE557B5AA}"/>
                </a:ext>
              </a:extLst>
            </p:cNvPr>
            <p:cNvCxnSpPr>
              <a:cxnSpLocks/>
            </p:cNvCxnSpPr>
            <p:nvPr/>
          </p:nvCxnSpPr>
          <p:spPr>
            <a:xfrm flipV="1">
              <a:off x="2642198" y="1864404"/>
              <a:ext cx="0" cy="491148"/>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2B0A28A-2BC7-4625-821C-12EC9450F151}"/>
                </a:ext>
              </a:extLst>
            </p:cNvPr>
            <p:cNvSpPr/>
            <p:nvPr/>
          </p:nvSpPr>
          <p:spPr bwMode="auto">
            <a:xfrm>
              <a:off x="2594391" y="1763481"/>
              <a:ext cx="100745" cy="9817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137FF22C-7D10-4630-8333-9D0D784B28DB}"/>
              </a:ext>
            </a:extLst>
          </p:cNvPr>
          <p:cNvSpPr txBox="1"/>
          <p:nvPr/>
        </p:nvSpPr>
        <p:spPr>
          <a:xfrm>
            <a:off x="7960731" y="2501514"/>
            <a:ext cx="533571" cy="2095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NIC</a:t>
            </a:r>
          </a:p>
        </p:txBody>
      </p:sp>
      <p:sp>
        <p:nvSpPr>
          <p:cNvPr id="32" name="TextBox 31">
            <a:extLst>
              <a:ext uri="{FF2B5EF4-FFF2-40B4-BE49-F238E27FC236}">
                <a16:creationId xmlns:a16="http://schemas.microsoft.com/office/drawing/2014/main" id="{554E00A8-A877-4750-BB34-32EFEE56ACEA}"/>
              </a:ext>
            </a:extLst>
          </p:cNvPr>
          <p:cNvSpPr txBox="1"/>
          <p:nvPr/>
        </p:nvSpPr>
        <p:spPr>
          <a:xfrm>
            <a:off x="7876840" y="4448956"/>
            <a:ext cx="617462" cy="2095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VETH</a:t>
            </a:r>
          </a:p>
        </p:txBody>
      </p:sp>
      <p:sp>
        <p:nvSpPr>
          <p:cNvPr id="33" name="TextBox 32">
            <a:extLst>
              <a:ext uri="{FF2B5EF4-FFF2-40B4-BE49-F238E27FC236}">
                <a16:creationId xmlns:a16="http://schemas.microsoft.com/office/drawing/2014/main" id="{45662DA6-CE33-4034-A1FF-C18D3BAA083B}"/>
              </a:ext>
            </a:extLst>
          </p:cNvPr>
          <p:cNvSpPr txBox="1"/>
          <p:nvPr/>
        </p:nvSpPr>
        <p:spPr>
          <a:xfrm>
            <a:off x="8591822" y="4461371"/>
            <a:ext cx="617462" cy="2095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VETH</a:t>
            </a:r>
          </a:p>
        </p:txBody>
      </p:sp>
      <p:sp>
        <p:nvSpPr>
          <p:cNvPr id="34" name="TextBox 33">
            <a:extLst>
              <a:ext uri="{FF2B5EF4-FFF2-40B4-BE49-F238E27FC236}">
                <a16:creationId xmlns:a16="http://schemas.microsoft.com/office/drawing/2014/main" id="{76C8DA33-98D6-41B6-AFD0-1F27F03B359C}"/>
              </a:ext>
            </a:extLst>
          </p:cNvPr>
          <p:cNvSpPr txBox="1"/>
          <p:nvPr/>
        </p:nvSpPr>
        <p:spPr>
          <a:xfrm>
            <a:off x="9322426" y="4464079"/>
            <a:ext cx="617462" cy="2095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VETH</a:t>
            </a:r>
          </a:p>
        </p:txBody>
      </p:sp>
      <p:sp>
        <p:nvSpPr>
          <p:cNvPr id="35" name="TextBox 34">
            <a:extLst>
              <a:ext uri="{FF2B5EF4-FFF2-40B4-BE49-F238E27FC236}">
                <a16:creationId xmlns:a16="http://schemas.microsoft.com/office/drawing/2014/main" id="{186853B7-F669-4A64-96F1-CC7BC53FE4F9}"/>
              </a:ext>
            </a:extLst>
          </p:cNvPr>
          <p:cNvSpPr txBox="1"/>
          <p:nvPr/>
        </p:nvSpPr>
        <p:spPr>
          <a:xfrm>
            <a:off x="8451106" y="2485507"/>
            <a:ext cx="2023843" cy="2095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IP0, IP1, IP2, IP3</a:t>
            </a:r>
          </a:p>
        </p:txBody>
      </p:sp>
      <p:sp>
        <p:nvSpPr>
          <p:cNvPr id="36" name="TextBox 35">
            <a:extLst>
              <a:ext uri="{FF2B5EF4-FFF2-40B4-BE49-F238E27FC236}">
                <a16:creationId xmlns:a16="http://schemas.microsoft.com/office/drawing/2014/main" id="{BBF40D9C-2A2E-4626-80BF-3C183CD26D4B}"/>
              </a:ext>
            </a:extLst>
          </p:cNvPr>
          <p:cNvSpPr txBox="1"/>
          <p:nvPr/>
        </p:nvSpPr>
        <p:spPr>
          <a:xfrm>
            <a:off x="7976423" y="3506134"/>
            <a:ext cx="502188" cy="2095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IP0</a:t>
            </a:r>
          </a:p>
        </p:txBody>
      </p:sp>
      <p:sp>
        <p:nvSpPr>
          <p:cNvPr id="37" name="TextBox 36">
            <a:extLst>
              <a:ext uri="{FF2B5EF4-FFF2-40B4-BE49-F238E27FC236}">
                <a16:creationId xmlns:a16="http://schemas.microsoft.com/office/drawing/2014/main" id="{0470284E-B760-49BD-BCF6-50A5A8E27006}"/>
              </a:ext>
            </a:extLst>
          </p:cNvPr>
          <p:cNvSpPr txBox="1"/>
          <p:nvPr/>
        </p:nvSpPr>
        <p:spPr>
          <a:xfrm>
            <a:off x="8200012" y="5154379"/>
            <a:ext cx="328443" cy="2095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IP1</a:t>
            </a:r>
          </a:p>
        </p:txBody>
      </p:sp>
      <p:sp>
        <p:nvSpPr>
          <p:cNvPr id="38" name="TextBox 37">
            <a:extLst>
              <a:ext uri="{FF2B5EF4-FFF2-40B4-BE49-F238E27FC236}">
                <a16:creationId xmlns:a16="http://schemas.microsoft.com/office/drawing/2014/main" id="{CFC9E9EA-537C-421F-9614-26A2CFF45130}"/>
              </a:ext>
            </a:extLst>
          </p:cNvPr>
          <p:cNvSpPr txBox="1"/>
          <p:nvPr/>
        </p:nvSpPr>
        <p:spPr>
          <a:xfrm>
            <a:off x="8977300" y="5164068"/>
            <a:ext cx="328443" cy="2095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IP2</a:t>
            </a:r>
          </a:p>
        </p:txBody>
      </p:sp>
      <p:sp>
        <p:nvSpPr>
          <p:cNvPr id="39" name="TextBox 38">
            <a:extLst>
              <a:ext uri="{FF2B5EF4-FFF2-40B4-BE49-F238E27FC236}">
                <a16:creationId xmlns:a16="http://schemas.microsoft.com/office/drawing/2014/main" id="{A87DADC8-CF2D-4EBE-AB5C-F06947F19FF7}"/>
              </a:ext>
            </a:extLst>
          </p:cNvPr>
          <p:cNvSpPr txBox="1"/>
          <p:nvPr/>
        </p:nvSpPr>
        <p:spPr>
          <a:xfrm>
            <a:off x="9671259" y="5143975"/>
            <a:ext cx="328443" cy="2095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IP3</a:t>
            </a:r>
          </a:p>
        </p:txBody>
      </p:sp>
      <p:grpSp>
        <p:nvGrpSpPr>
          <p:cNvPr id="44" name="Group 43">
            <a:extLst>
              <a:ext uri="{FF2B5EF4-FFF2-40B4-BE49-F238E27FC236}">
                <a16:creationId xmlns:a16="http://schemas.microsoft.com/office/drawing/2014/main" id="{DC330664-273A-4085-917D-F2FF2FFACCEE}"/>
              </a:ext>
            </a:extLst>
          </p:cNvPr>
          <p:cNvGrpSpPr/>
          <p:nvPr/>
        </p:nvGrpSpPr>
        <p:grpSpPr>
          <a:xfrm>
            <a:off x="8275128" y="4358385"/>
            <a:ext cx="100745" cy="369166"/>
            <a:chOff x="2594391" y="1763481"/>
            <a:chExt cx="100745" cy="592073"/>
          </a:xfrm>
        </p:grpSpPr>
        <p:cxnSp>
          <p:nvCxnSpPr>
            <p:cNvPr id="45" name="Straight Connector 44">
              <a:extLst>
                <a:ext uri="{FF2B5EF4-FFF2-40B4-BE49-F238E27FC236}">
                  <a16:creationId xmlns:a16="http://schemas.microsoft.com/office/drawing/2014/main" id="{AE53B1E3-9586-4504-B80B-7C7EC1D76D9E}"/>
                </a:ext>
              </a:extLst>
            </p:cNvPr>
            <p:cNvCxnSpPr>
              <a:cxnSpLocks/>
            </p:cNvCxnSpPr>
            <p:nvPr/>
          </p:nvCxnSpPr>
          <p:spPr>
            <a:xfrm flipV="1">
              <a:off x="2642198" y="1864406"/>
              <a:ext cx="0" cy="491148"/>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EAA0149-93D7-4DE1-8F00-AE973F2A842D}"/>
                </a:ext>
              </a:extLst>
            </p:cNvPr>
            <p:cNvSpPr/>
            <p:nvPr/>
          </p:nvSpPr>
          <p:spPr bwMode="auto">
            <a:xfrm>
              <a:off x="2594391" y="1763481"/>
              <a:ext cx="100745" cy="9817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6056725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ED39-1083-46A4-A6F0-357DB250B168}"/>
              </a:ext>
            </a:extLst>
          </p:cNvPr>
          <p:cNvSpPr>
            <a:spLocks noGrp="1"/>
          </p:cNvSpPr>
          <p:nvPr>
            <p:ph type="title"/>
          </p:nvPr>
        </p:nvSpPr>
        <p:spPr/>
        <p:txBody>
          <a:bodyPr/>
          <a:lstStyle/>
          <a:p>
            <a:r>
              <a:rPr lang="en-US" dirty="0"/>
              <a:t>AKS Limits</a:t>
            </a:r>
          </a:p>
        </p:txBody>
      </p:sp>
      <p:sp>
        <p:nvSpPr>
          <p:cNvPr id="3" name="Content Placeholder 2">
            <a:extLst>
              <a:ext uri="{FF2B5EF4-FFF2-40B4-BE49-F238E27FC236}">
                <a16:creationId xmlns:a16="http://schemas.microsoft.com/office/drawing/2014/main" id="{295D2179-E1F5-4639-9AAB-1FF4C6EF805F}"/>
              </a:ext>
            </a:extLst>
          </p:cNvPr>
          <p:cNvSpPr>
            <a:spLocks noGrp="1"/>
          </p:cNvSpPr>
          <p:nvPr>
            <p:ph idx="1"/>
          </p:nvPr>
        </p:nvSpPr>
        <p:spPr>
          <a:xfrm>
            <a:off x="584200" y="1435503"/>
            <a:ext cx="11018520" cy="3151632"/>
          </a:xfrm>
        </p:spPr>
        <p:txBody>
          <a:bodyPr/>
          <a:lstStyle/>
          <a:p>
            <a:pPr marL="341313" indent="-341313">
              <a:buFont typeface="Wingdings" panose="05000000000000000000" pitchFamily="2" charset="2"/>
              <a:buChar char="ü"/>
            </a:pPr>
            <a:r>
              <a:rPr lang="en-US" dirty="0"/>
              <a:t>Max. 100 nodes/cluster</a:t>
            </a:r>
          </a:p>
          <a:p>
            <a:pPr marL="341313" indent="-341313">
              <a:buFont typeface="Wingdings" panose="05000000000000000000" pitchFamily="2" charset="2"/>
              <a:buChar char="ü"/>
            </a:pPr>
            <a:r>
              <a:rPr lang="en-US" dirty="0"/>
              <a:t>Max. 110 pods/node – for both Basic and Advanced</a:t>
            </a:r>
          </a:p>
          <a:p>
            <a:pPr marL="798513" lvl="1" indent="-341313">
              <a:buFont typeface="Wingdings" panose="05000000000000000000" pitchFamily="2" charset="2"/>
              <a:buChar char="ü"/>
            </a:pPr>
            <a:r>
              <a:rPr lang="en-US" dirty="0"/>
              <a:t>Default is 30 for Advanced and 110 for Basic</a:t>
            </a:r>
          </a:p>
          <a:p>
            <a:pPr marL="798513" lvl="1" indent="-341313">
              <a:buFont typeface="Wingdings" panose="05000000000000000000" pitchFamily="2" charset="2"/>
              <a:buChar char="ü"/>
            </a:pPr>
            <a:r>
              <a:rPr lang="en-US" dirty="0"/>
              <a:t>Not configurable in Portal; configurable in CLI</a:t>
            </a:r>
          </a:p>
          <a:p>
            <a:pPr marL="341313" indent="-341313">
              <a:buFont typeface="Wingdings" panose="05000000000000000000" pitchFamily="2" charset="2"/>
              <a:buChar char="ü"/>
            </a:pPr>
            <a:r>
              <a:rPr lang="en-US" dirty="0"/>
              <a:t>VNet IP limit is 64K – for both new and existing </a:t>
            </a:r>
            <a:r>
              <a:rPr lang="en-US" dirty="0" err="1"/>
              <a:t>VNets</a:t>
            </a:r>
            <a:endParaRPr lang="en-US" dirty="0"/>
          </a:p>
          <a:p>
            <a:pPr marL="341313" indent="-341313">
              <a:buFont typeface="Wingdings" panose="05000000000000000000" pitchFamily="2" charset="2"/>
              <a:buChar char="ü"/>
            </a:pPr>
            <a:r>
              <a:rPr lang="en-US" dirty="0"/>
              <a:t>For proper IP addr. Management do not deploy VMs in the cluster subnet</a:t>
            </a:r>
          </a:p>
        </p:txBody>
      </p:sp>
    </p:spTree>
    <p:extLst>
      <p:ext uri="{BB962C8B-B14F-4D97-AF65-F5344CB8AC3E}">
        <p14:creationId xmlns:p14="http://schemas.microsoft.com/office/powerpoint/2010/main" val="1351533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CC5A-0420-4CB8-93DB-C1A6D64E2EA1}"/>
              </a:ext>
            </a:extLst>
          </p:cNvPr>
          <p:cNvSpPr>
            <a:spLocks noGrp="1"/>
          </p:cNvSpPr>
          <p:nvPr>
            <p:ph type="title"/>
          </p:nvPr>
        </p:nvSpPr>
        <p:spPr/>
        <p:txBody>
          <a:bodyPr/>
          <a:lstStyle/>
          <a:p>
            <a:r>
              <a:rPr lang="en-US" dirty="0"/>
              <a:t>Lab Exercise 2: Access VNet Resources from Cluster</a:t>
            </a:r>
          </a:p>
        </p:txBody>
      </p:sp>
      <p:sp>
        <p:nvSpPr>
          <p:cNvPr id="3" name="Text Placeholder 2">
            <a:extLst>
              <a:ext uri="{FF2B5EF4-FFF2-40B4-BE49-F238E27FC236}">
                <a16:creationId xmlns:a16="http://schemas.microsoft.com/office/drawing/2014/main" id="{7EBBF3CE-8372-4A5D-AEF6-AEA8BBD846C3}"/>
              </a:ext>
            </a:extLst>
          </p:cNvPr>
          <p:cNvSpPr>
            <a:spLocks noGrp="1"/>
          </p:cNvSpPr>
          <p:nvPr>
            <p:ph type="body" sz="quarter" idx="10"/>
          </p:nvPr>
        </p:nvSpPr>
        <p:spPr>
          <a:xfrm>
            <a:off x="584200" y="1435497"/>
            <a:ext cx="11018520" cy="3200876"/>
          </a:xfrm>
        </p:spPr>
        <p:txBody>
          <a:bodyPr/>
          <a:lstStyle/>
          <a:p>
            <a:r>
              <a:rPr lang="en-US" sz="3200" dirty="0">
                <a:latin typeface="Segoe UI Light" panose="020B0502040204020203" pitchFamily="34" charset="0"/>
                <a:cs typeface="Segoe UI Light" panose="020B0502040204020203" pitchFamily="34" charset="0"/>
              </a:rPr>
              <a:t>Goals</a:t>
            </a:r>
            <a:endParaRPr lang="en-US" dirty="0">
              <a:latin typeface="Segoe UI Light" panose="020B0502040204020203" pitchFamily="34" charset="0"/>
              <a:cs typeface="Segoe UI Light" panose="020B0502040204020203" pitchFamily="34" charset="0"/>
            </a:endParaRPr>
          </a:p>
          <a:p>
            <a:pPr lvl="1"/>
            <a:r>
              <a:rPr lang="en-US" sz="2400" dirty="0">
                <a:latin typeface="Segoe UI Light" panose="020B0502040204020203" pitchFamily="34" charset="0"/>
                <a:cs typeface="Segoe UI Light" panose="020B0502040204020203" pitchFamily="34" charset="0"/>
              </a:rPr>
              <a:t>Access a website running on a VM in the hub VNet</a:t>
            </a:r>
          </a:p>
          <a:p>
            <a:pPr lvl="1"/>
            <a:r>
              <a:rPr lang="en-US" sz="2400" dirty="0">
                <a:latin typeface="Segoe UI Light" panose="020B0502040204020203" pitchFamily="34" charset="0"/>
                <a:cs typeface="Segoe UI Light" panose="020B0502040204020203" pitchFamily="34" charset="0"/>
              </a:rPr>
              <a:t>Retrieve a blob from a storage account tied to your cluster subnet and protected by Service Endpoints</a:t>
            </a:r>
            <a:endParaRPr lang="en-US" dirty="0">
              <a:latin typeface="Segoe UI Light" panose="020B0502040204020203" pitchFamily="34" charset="0"/>
              <a:cs typeface="Segoe UI Light" panose="020B0502040204020203" pitchFamily="34" charset="0"/>
            </a:endParaRPr>
          </a:p>
          <a:p>
            <a:r>
              <a:rPr lang="en-US" sz="3200" dirty="0">
                <a:latin typeface="Segoe UI Light" panose="020B0502040204020203" pitchFamily="34" charset="0"/>
                <a:cs typeface="Segoe UI Light" panose="020B0502040204020203" pitchFamily="34" charset="0"/>
              </a:rPr>
              <a:t>Instructions can be found under </a:t>
            </a:r>
            <a:r>
              <a:rPr lang="en-US" sz="3200" dirty="0">
                <a:solidFill>
                  <a:srgbClr val="0070C0"/>
                </a:solidFill>
                <a:latin typeface="Segoe UI Light" panose="020B0502040204020203" pitchFamily="34" charset="0"/>
                <a:cs typeface="Segoe UI Light" panose="020B0502040204020203" pitchFamily="34" charset="0"/>
              </a:rPr>
              <a:t>“Exercise2 - Access VNet Resources”</a:t>
            </a:r>
            <a:r>
              <a:rPr lang="en-US" sz="3200" dirty="0">
                <a:latin typeface="Segoe UI Light" panose="020B0502040204020203" pitchFamily="34" charset="0"/>
                <a:cs typeface="Segoe UI Light" panose="020B0502040204020203" pitchFamily="34" charset="0"/>
              </a:rPr>
              <a:t> folder </a:t>
            </a:r>
            <a:endParaRPr lang="en-US" dirty="0">
              <a:latin typeface="Segoe UI Light" panose="020B0502040204020203" pitchFamily="34" charset="0"/>
              <a:cs typeface="Segoe UI Light" panose="020B0502040204020203" pitchFamily="34" charset="0"/>
            </a:endParaRPr>
          </a:p>
          <a:p>
            <a:pPr lvl="1"/>
            <a:endParaRPr lang="en-US" dirty="0"/>
          </a:p>
        </p:txBody>
      </p:sp>
    </p:spTree>
    <p:extLst>
      <p:ext uri="{BB962C8B-B14F-4D97-AF65-F5344CB8AC3E}">
        <p14:creationId xmlns:p14="http://schemas.microsoft.com/office/powerpoint/2010/main" val="3949724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8C5F-9A21-49D3-900D-7272C8D2EB3B}"/>
              </a:ext>
            </a:extLst>
          </p:cNvPr>
          <p:cNvSpPr>
            <a:spLocks noGrp="1"/>
          </p:cNvSpPr>
          <p:nvPr>
            <p:ph type="title"/>
          </p:nvPr>
        </p:nvSpPr>
        <p:spPr>
          <a:xfrm>
            <a:off x="588263" y="-103908"/>
            <a:ext cx="11018520" cy="553998"/>
          </a:xfrm>
        </p:spPr>
        <p:txBody>
          <a:bodyPr/>
          <a:lstStyle/>
          <a:p>
            <a:r>
              <a:rPr lang="en-US" dirty="0"/>
              <a:t>Kubernetes Deployment</a:t>
            </a:r>
          </a:p>
        </p:txBody>
      </p:sp>
      <p:sp>
        <p:nvSpPr>
          <p:cNvPr id="3" name="Text Placeholder 2">
            <a:extLst>
              <a:ext uri="{FF2B5EF4-FFF2-40B4-BE49-F238E27FC236}">
                <a16:creationId xmlns:a16="http://schemas.microsoft.com/office/drawing/2014/main" id="{B6C97B82-4A71-43EA-B041-D58AF88DB170}"/>
              </a:ext>
            </a:extLst>
          </p:cNvPr>
          <p:cNvSpPr>
            <a:spLocks noGrp="1"/>
          </p:cNvSpPr>
          <p:nvPr>
            <p:ph type="body" sz="quarter" idx="10"/>
          </p:nvPr>
        </p:nvSpPr>
        <p:spPr>
          <a:xfrm>
            <a:off x="7477994" y="623501"/>
            <a:ext cx="4466356" cy="3705630"/>
          </a:xfrm>
        </p:spPr>
        <p:txBody>
          <a:bodyPr/>
          <a:lstStyle/>
          <a:p>
            <a:r>
              <a:rPr lang="en-US" dirty="0">
                <a:latin typeface="Segoe UI Light" panose="020B0502040204020203" pitchFamily="34" charset="0"/>
                <a:cs typeface="Segoe UI Light" panose="020B0502040204020203" pitchFamily="34" charset="0"/>
              </a:rPr>
              <a:t>Collection of replicas of an application Pod </a:t>
            </a:r>
          </a:p>
          <a:p>
            <a:r>
              <a:rPr lang="en-US" dirty="0">
                <a:latin typeface="Segoe UI Light" panose="020B0502040204020203" pitchFamily="34" charset="0"/>
                <a:cs typeface="Segoe UI Light" panose="020B0502040204020203" pitchFamily="34" charset="0"/>
              </a:rPr>
              <a:t>Ensures that # replicas is always maintained</a:t>
            </a:r>
          </a:p>
          <a:p>
            <a:r>
              <a:rPr lang="en-US" dirty="0">
                <a:latin typeface="Segoe UI Light" panose="020B0502040204020203" pitchFamily="34" charset="0"/>
                <a:cs typeface="Segoe UI Light" panose="020B0502040204020203" pitchFamily="34" charset="0"/>
              </a:rPr>
              <a:t># can be scaled manually to more replicas</a:t>
            </a:r>
          </a:p>
          <a:p>
            <a:r>
              <a:rPr lang="en-US" dirty="0">
                <a:latin typeface="Segoe UI Light" panose="020B0502040204020203" pitchFamily="34" charset="0"/>
                <a:cs typeface="Segoe UI Light" panose="020B0502040204020203" pitchFamily="34" charset="0"/>
              </a:rPr>
              <a:t>Can be auto-scaled, mix/max replicas specified</a:t>
            </a:r>
          </a:p>
        </p:txBody>
      </p:sp>
      <p:sp>
        <p:nvSpPr>
          <p:cNvPr id="32" name="Rectangle 31">
            <a:extLst>
              <a:ext uri="{FF2B5EF4-FFF2-40B4-BE49-F238E27FC236}">
                <a16:creationId xmlns:a16="http://schemas.microsoft.com/office/drawing/2014/main" id="{8D66DFB6-9227-8441-A01C-13ECB11DE3D1}"/>
              </a:ext>
            </a:extLst>
          </p:cNvPr>
          <p:cNvSpPr/>
          <p:nvPr/>
        </p:nvSpPr>
        <p:spPr bwMode="auto">
          <a:xfrm>
            <a:off x="686260" y="604176"/>
            <a:ext cx="6455303" cy="629599"/>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33" name="Rectangle 32">
            <a:extLst>
              <a:ext uri="{FF2B5EF4-FFF2-40B4-BE49-F238E27FC236}">
                <a16:creationId xmlns:a16="http://schemas.microsoft.com/office/drawing/2014/main" id="{111016B0-1BD1-1144-975A-F87039B6F219}"/>
              </a:ext>
            </a:extLst>
          </p:cNvPr>
          <p:cNvSpPr/>
          <p:nvPr/>
        </p:nvSpPr>
        <p:spPr bwMode="auto">
          <a:xfrm>
            <a:off x="686254" y="1233776"/>
            <a:ext cx="6455309" cy="4838994"/>
          </a:xfrm>
          <a:prstGeom prst="rect">
            <a:avLst/>
          </a:prstGeom>
          <a:solidFill>
            <a:srgbClr val="FFFFFF"/>
          </a:solidFill>
          <a:ln w="9525" cap="flat" cmpd="sng" algn="ctr">
            <a:solidFill>
              <a:srgbClr val="353535"/>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92AA50F-9118-0E45-8B25-29F8A71ABBCA}"/>
              </a:ext>
            </a:extLst>
          </p:cNvPr>
          <p:cNvCxnSpPr>
            <a:cxnSpLocks/>
          </p:cNvCxnSpPr>
          <p:nvPr/>
        </p:nvCxnSpPr>
        <p:spPr>
          <a:xfrm>
            <a:off x="686256" y="2145793"/>
            <a:ext cx="6455305" cy="0"/>
          </a:xfrm>
          <a:prstGeom prst="line">
            <a:avLst/>
          </a:prstGeom>
          <a:noFill/>
          <a:ln w="9525" cap="flat" cmpd="sng" algn="ctr">
            <a:solidFill>
              <a:srgbClr val="353535"/>
            </a:solidFill>
            <a:prstDash val="solid"/>
            <a:headEnd type="none"/>
            <a:tailEnd type="none"/>
          </a:ln>
          <a:effectLst/>
        </p:spPr>
      </p:cxnSp>
      <p:sp>
        <p:nvSpPr>
          <p:cNvPr id="35" name="TextBox 7">
            <a:extLst>
              <a:ext uri="{FF2B5EF4-FFF2-40B4-BE49-F238E27FC236}">
                <a16:creationId xmlns:a16="http://schemas.microsoft.com/office/drawing/2014/main" id="{440FAB95-FD7A-1E46-A270-82273FA3496A}"/>
              </a:ext>
            </a:extLst>
          </p:cNvPr>
          <p:cNvSpPr txBox="1"/>
          <p:nvPr/>
        </p:nvSpPr>
        <p:spPr>
          <a:xfrm>
            <a:off x="2126243" y="1205199"/>
            <a:ext cx="4147010" cy="5724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app=ratings-web , tier=web</a:t>
            </a:r>
          </a:p>
        </p:txBody>
      </p:sp>
      <p:cxnSp>
        <p:nvCxnSpPr>
          <p:cNvPr id="36" name="Straight Connector 35">
            <a:extLst>
              <a:ext uri="{FF2B5EF4-FFF2-40B4-BE49-F238E27FC236}">
                <a16:creationId xmlns:a16="http://schemas.microsoft.com/office/drawing/2014/main" id="{28C7D532-00CB-0841-BBE0-3D261A435141}"/>
              </a:ext>
            </a:extLst>
          </p:cNvPr>
          <p:cNvCxnSpPr>
            <a:cxnSpLocks/>
          </p:cNvCxnSpPr>
          <p:nvPr/>
        </p:nvCxnSpPr>
        <p:spPr>
          <a:xfrm>
            <a:off x="2115411" y="1268907"/>
            <a:ext cx="0" cy="876886"/>
          </a:xfrm>
          <a:prstGeom prst="line">
            <a:avLst/>
          </a:prstGeom>
          <a:noFill/>
          <a:ln w="9525" cap="flat" cmpd="sng" algn="ctr">
            <a:solidFill>
              <a:srgbClr val="353535"/>
            </a:solidFill>
            <a:prstDash val="solid"/>
            <a:headEnd type="none"/>
            <a:tailEnd type="none"/>
          </a:ln>
          <a:effectLst/>
        </p:spPr>
      </p:cxnSp>
      <p:sp>
        <p:nvSpPr>
          <p:cNvPr id="37" name="TextBox 10">
            <a:extLst>
              <a:ext uri="{FF2B5EF4-FFF2-40B4-BE49-F238E27FC236}">
                <a16:creationId xmlns:a16="http://schemas.microsoft.com/office/drawing/2014/main" id="{65014D18-914F-8A4E-87A5-67C99149F080}"/>
              </a:ext>
            </a:extLst>
          </p:cNvPr>
          <p:cNvSpPr txBox="1"/>
          <p:nvPr/>
        </p:nvSpPr>
        <p:spPr>
          <a:xfrm>
            <a:off x="686254" y="1208845"/>
            <a:ext cx="1439989" cy="5724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38" name="Rectangle 37">
            <a:extLst>
              <a:ext uri="{FF2B5EF4-FFF2-40B4-BE49-F238E27FC236}">
                <a16:creationId xmlns:a16="http://schemas.microsoft.com/office/drawing/2014/main" id="{490D7D50-9996-AC46-BF7A-DE1BF626E90D}"/>
              </a:ext>
            </a:extLst>
          </p:cNvPr>
          <p:cNvSpPr/>
          <p:nvPr/>
        </p:nvSpPr>
        <p:spPr bwMode="auto">
          <a:xfrm>
            <a:off x="686259" y="6072770"/>
            <a:ext cx="6455303" cy="590503"/>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9" name="Rounded Rectangle 17">
            <a:extLst>
              <a:ext uri="{FF2B5EF4-FFF2-40B4-BE49-F238E27FC236}">
                <a16:creationId xmlns:a16="http://schemas.microsoft.com/office/drawing/2014/main" id="{A41B508A-0FB2-E149-8B6A-EB0D013F5344}"/>
              </a:ext>
            </a:extLst>
          </p:cNvPr>
          <p:cNvSpPr/>
          <p:nvPr/>
        </p:nvSpPr>
        <p:spPr bwMode="auto">
          <a:xfrm>
            <a:off x="2498125" y="6135304"/>
            <a:ext cx="2643187" cy="465434"/>
          </a:xfrm>
          <a:prstGeom prst="roundRect">
            <a:avLst/>
          </a:prstGeom>
          <a:solidFill>
            <a:srgbClr val="FFFF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E187972E-E9BD-8E47-9AF5-C0DDABA0D8DA}"/>
              </a:ext>
            </a:extLst>
          </p:cNvPr>
          <p:cNvCxnSpPr>
            <a:cxnSpLocks/>
          </p:cNvCxnSpPr>
          <p:nvPr/>
        </p:nvCxnSpPr>
        <p:spPr>
          <a:xfrm>
            <a:off x="686256" y="1707350"/>
            <a:ext cx="6455305" cy="0"/>
          </a:xfrm>
          <a:prstGeom prst="line">
            <a:avLst/>
          </a:prstGeom>
          <a:noFill/>
          <a:ln w="9525" cap="flat" cmpd="sng" algn="ctr">
            <a:solidFill>
              <a:srgbClr val="353535"/>
            </a:solidFill>
            <a:prstDash val="solid"/>
            <a:headEnd type="none"/>
            <a:tailEnd type="none"/>
          </a:ln>
          <a:effectLst/>
        </p:spPr>
      </p:cxnSp>
      <p:sp>
        <p:nvSpPr>
          <p:cNvPr id="41" name="TextBox 15">
            <a:extLst>
              <a:ext uri="{FF2B5EF4-FFF2-40B4-BE49-F238E27FC236}">
                <a16:creationId xmlns:a16="http://schemas.microsoft.com/office/drawing/2014/main" id="{955685F8-157A-9F4A-9AA7-64C951F38A4D}"/>
              </a:ext>
            </a:extLst>
          </p:cNvPr>
          <p:cNvSpPr txBox="1"/>
          <p:nvPr/>
        </p:nvSpPr>
        <p:spPr>
          <a:xfrm>
            <a:off x="686254" y="1652307"/>
            <a:ext cx="1439989" cy="5724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42" name="TextBox 16">
            <a:extLst>
              <a:ext uri="{FF2B5EF4-FFF2-40B4-BE49-F238E27FC236}">
                <a16:creationId xmlns:a16="http://schemas.microsoft.com/office/drawing/2014/main" id="{60A45545-23DC-0942-AFF1-EB450C92870B}"/>
              </a:ext>
            </a:extLst>
          </p:cNvPr>
          <p:cNvSpPr txBox="1"/>
          <p:nvPr/>
        </p:nvSpPr>
        <p:spPr>
          <a:xfrm>
            <a:off x="2115410" y="1634599"/>
            <a:ext cx="4147010" cy="5724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azurecr.io/ratings-web:v1</a:t>
            </a:r>
          </a:p>
        </p:txBody>
      </p:sp>
      <p:sp>
        <p:nvSpPr>
          <p:cNvPr id="43" name="TextBox 18">
            <a:extLst>
              <a:ext uri="{FF2B5EF4-FFF2-40B4-BE49-F238E27FC236}">
                <a16:creationId xmlns:a16="http://schemas.microsoft.com/office/drawing/2014/main" id="{E820DDE3-679A-B94F-8F7D-2B9CAAE7D560}"/>
              </a:ext>
            </a:extLst>
          </p:cNvPr>
          <p:cNvSpPr txBox="1"/>
          <p:nvPr/>
        </p:nvSpPr>
        <p:spPr>
          <a:xfrm>
            <a:off x="3013886" y="6072770"/>
            <a:ext cx="2085975" cy="6278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353535"/>
                </a:solidFill>
                <a:latin typeface="Segoe UI Semilight"/>
              </a:rPr>
              <a:t>rating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s-web</a:t>
            </a:r>
          </a:p>
        </p:txBody>
      </p:sp>
      <p:grpSp>
        <p:nvGrpSpPr>
          <p:cNvPr id="44" name="Group 43">
            <a:extLst>
              <a:ext uri="{FF2B5EF4-FFF2-40B4-BE49-F238E27FC236}">
                <a16:creationId xmlns:a16="http://schemas.microsoft.com/office/drawing/2014/main" id="{E1EE59D2-9DA7-444D-89A9-A9D7B263AD9E}"/>
              </a:ext>
            </a:extLst>
          </p:cNvPr>
          <p:cNvGrpSpPr/>
          <p:nvPr/>
        </p:nvGrpSpPr>
        <p:grpSpPr>
          <a:xfrm>
            <a:off x="2115410" y="2273016"/>
            <a:ext cx="3487680" cy="1920955"/>
            <a:chOff x="4572129" y="1865029"/>
            <a:chExt cx="3022438" cy="1629354"/>
          </a:xfrm>
        </p:grpSpPr>
        <p:sp>
          <p:nvSpPr>
            <p:cNvPr id="53" name="Rectangle 52">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54" name="Rectangle 53">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rgbClr val="FFFFFF"/>
            </a:solidFill>
            <a:ln w="9525" cap="flat" cmpd="sng" algn="ctr">
              <a:solidFill>
                <a:srgbClr val="353535"/>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noFill/>
            <a:ln w="9525" cap="flat" cmpd="sng" algn="ctr">
              <a:solidFill>
                <a:srgbClr val="353535"/>
              </a:solidFill>
              <a:prstDash val="solid"/>
              <a:headEnd type="none"/>
              <a:tailEnd type="none"/>
            </a:ln>
            <a:effectLst/>
          </p:spPr>
        </p:cxnSp>
        <p:sp>
          <p:nvSpPr>
            <p:cNvPr id="56"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ratings-web-1</a:t>
              </a:r>
            </a:p>
          </p:txBody>
        </p:sp>
        <p:cxnSp>
          <p:nvCxnSpPr>
            <p:cNvPr id="57" name="Straight Connector 56">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noFill/>
            <a:ln w="9525" cap="flat" cmpd="sng" algn="ctr">
              <a:solidFill>
                <a:srgbClr val="353535"/>
              </a:solidFill>
              <a:prstDash val="solid"/>
              <a:headEnd type="none"/>
              <a:tailEnd type="none"/>
            </a:ln>
            <a:effectLst/>
          </p:spPr>
        </p:cxnSp>
        <p:sp>
          <p:nvSpPr>
            <p:cNvPr id="58"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9"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45" name="Group 44">
            <a:extLst>
              <a:ext uri="{FF2B5EF4-FFF2-40B4-BE49-F238E27FC236}">
                <a16:creationId xmlns:a16="http://schemas.microsoft.com/office/drawing/2014/main" id="{04E131C8-8060-BA42-9BC1-F788FB0B187C}"/>
              </a:ext>
            </a:extLst>
          </p:cNvPr>
          <p:cNvGrpSpPr/>
          <p:nvPr/>
        </p:nvGrpSpPr>
        <p:grpSpPr>
          <a:xfrm>
            <a:off x="2115411" y="4085859"/>
            <a:ext cx="3487679" cy="1920955"/>
            <a:chOff x="4572130" y="1865029"/>
            <a:chExt cx="3022437" cy="1629354"/>
          </a:xfrm>
        </p:grpSpPr>
        <p:sp>
          <p:nvSpPr>
            <p:cNvPr id="46" name="Rectangle 45">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7" name="Rectangle 46">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rgbClr val="FFFFFF"/>
            </a:solidFill>
            <a:ln w="9525" cap="flat" cmpd="sng" algn="ctr">
              <a:solidFill>
                <a:srgbClr val="353535"/>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noFill/>
            <a:ln w="9525" cap="flat" cmpd="sng" algn="ctr">
              <a:solidFill>
                <a:srgbClr val="353535"/>
              </a:solidFill>
              <a:prstDash val="solid"/>
              <a:headEnd type="none"/>
              <a:tailEnd type="none"/>
            </a:ln>
            <a:effectLst/>
          </p:spPr>
        </p:cxnSp>
        <p:sp>
          <p:nvSpPr>
            <p:cNvPr id="49"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ratings-web-2</a:t>
              </a:r>
            </a:p>
          </p:txBody>
        </p:sp>
        <p:cxnSp>
          <p:nvCxnSpPr>
            <p:cNvPr id="50" name="Straight Connector 49">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noFill/>
            <a:ln w="9525" cap="flat" cmpd="sng" algn="ctr">
              <a:solidFill>
                <a:srgbClr val="353535"/>
              </a:solidFill>
              <a:prstDash val="solid"/>
              <a:headEnd type="none"/>
              <a:tailEnd type="none"/>
            </a:ln>
            <a:effectLst/>
          </p:spPr>
        </p:cxnSp>
        <p:sp>
          <p:nvSpPr>
            <p:cNvPr id="51"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2"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spTree>
    <p:extLst>
      <p:ext uri="{BB962C8B-B14F-4D97-AF65-F5344CB8AC3E}">
        <p14:creationId xmlns:p14="http://schemas.microsoft.com/office/powerpoint/2010/main" val="10296592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BEAA-D7DC-424E-8CA7-733B866A1E4D}"/>
              </a:ext>
            </a:extLst>
          </p:cNvPr>
          <p:cNvSpPr>
            <a:spLocks noGrp="1"/>
          </p:cNvSpPr>
          <p:nvPr>
            <p:ph type="title"/>
          </p:nvPr>
        </p:nvSpPr>
        <p:spPr>
          <a:xfrm>
            <a:off x="477635" y="0"/>
            <a:ext cx="11018520" cy="553998"/>
          </a:xfrm>
        </p:spPr>
        <p:txBody>
          <a:bodyPr/>
          <a:lstStyle/>
          <a:p>
            <a:r>
              <a:rPr lang="en-US" dirty="0"/>
              <a:t>Kubernetes Service</a:t>
            </a:r>
          </a:p>
        </p:txBody>
      </p:sp>
      <p:grpSp>
        <p:nvGrpSpPr>
          <p:cNvPr id="147" name="Group 146">
            <a:extLst>
              <a:ext uri="{FF2B5EF4-FFF2-40B4-BE49-F238E27FC236}">
                <a16:creationId xmlns:a16="http://schemas.microsoft.com/office/drawing/2014/main" id="{EE29A765-A492-4D52-A1DA-DBFA1C9C3F2E}"/>
              </a:ext>
            </a:extLst>
          </p:cNvPr>
          <p:cNvGrpSpPr/>
          <p:nvPr/>
        </p:nvGrpSpPr>
        <p:grpSpPr>
          <a:xfrm>
            <a:off x="3208397" y="1703037"/>
            <a:ext cx="4101613" cy="3958174"/>
            <a:chOff x="3546096" y="1749796"/>
            <a:chExt cx="4668746" cy="4485726"/>
          </a:xfrm>
        </p:grpSpPr>
        <p:sp>
          <p:nvSpPr>
            <p:cNvPr id="70" name="Rectangle 69">
              <a:extLst>
                <a:ext uri="{FF2B5EF4-FFF2-40B4-BE49-F238E27FC236}">
                  <a16:creationId xmlns:a16="http://schemas.microsoft.com/office/drawing/2014/main" id="{8D66DFB6-9227-8441-A01C-13ECB11DE3D1}"/>
                </a:ext>
              </a:extLst>
            </p:cNvPr>
            <p:cNvSpPr/>
            <p:nvPr/>
          </p:nvSpPr>
          <p:spPr bwMode="auto">
            <a:xfrm>
              <a:off x="3605317" y="1749796"/>
              <a:ext cx="4431493" cy="464489"/>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111016B0-1BD1-1144-975A-F87039B6F219}"/>
                </a:ext>
              </a:extLst>
            </p:cNvPr>
            <p:cNvSpPr/>
            <p:nvPr/>
          </p:nvSpPr>
          <p:spPr bwMode="auto">
            <a:xfrm>
              <a:off x="3605317" y="2219481"/>
              <a:ext cx="4431493" cy="3569983"/>
            </a:xfrm>
            <a:prstGeom prst="rect">
              <a:avLst/>
            </a:prstGeom>
            <a:solidFill>
              <a:srgbClr val="FFFFFF"/>
            </a:solidFill>
            <a:ln w="9525" cap="flat" cmpd="sng" algn="ctr">
              <a:solidFill>
                <a:srgbClr val="353535"/>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D92AA50F-9118-0E45-8B25-29F8A71ABBCA}"/>
                </a:ext>
              </a:extLst>
            </p:cNvPr>
            <p:cNvCxnSpPr>
              <a:cxnSpLocks/>
            </p:cNvCxnSpPr>
            <p:nvPr/>
          </p:nvCxnSpPr>
          <p:spPr>
            <a:xfrm>
              <a:off x="3605315" y="2892325"/>
              <a:ext cx="4431494" cy="0"/>
            </a:xfrm>
            <a:prstGeom prst="line">
              <a:avLst/>
            </a:prstGeom>
            <a:noFill/>
            <a:ln w="9525" cap="flat" cmpd="sng" algn="ctr">
              <a:solidFill>
                <a:srgbClr val="353535"/>
              </a:solidFill>
              <a:prstDash val="solid"/>
              <a:headEnd type="none"/>
              <a:tailEnd type="none"/>
            </a:ln>
            <a:effectLst/>
          </p:spPr>
        </p:cxnSp>
        <p:sp>
          <p:nvSpPr>
            <p:cNvPr id="73" name="TextBox 7">
              <a:extLst>
                <a:ext uri="{FF2B5EF4-FFF2-40B4-BE49-F238E27FC236}">
                  <a16:creationId xmlns:a16="http://schemas.microsoft.com/office/drawing/2014/main" id="{440FAB95-FD7A-1E46-A270-82273FA3496A}"/>
                </a:ext>
              </a:extLst>
            </p:cNvPr>
            <p:cNvSpPr txBox="1"/>
            <p:nvPr/>
          </p:nvSpPr>
          <p:spPr>
            <a:xfrm>
              <a:off x="4593848" y="2125669"/>
              <a:ext cx="3620994" cy="5170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app=ratings-web, tier=web</a:t>
              </a:r>
            </a:p>
          </p:txBody>
        </p:sp>
        <p:cxnSp>
          <p:nvCxnSpPr>
            <p:cNvPr id="74" name="Straight Connector 73">
              <a:extLst>
                <a:ext uri="{FF2B5EF4-FFF2-40B4-BE49-F238E27FC236}">
                  <a16:creationId xmlns:a16="http://schemas.microsoft.com/office/drawing/2014/main" id="{28C7D532-00CB-0841-BBE0-3D261A435141}"/>
                </a:ext>
              </a:extLst>
            </p:cNvPr>
            <p:cNvCxnSpPr>
              <a:cxnSpLocks/>
            </p:cNvCxnSpPr>
            <p:nvPr/>
          </p:nvCxnSpPr>
          <p:spPr>
            <a:xfrm>
              <a:off x="4586413" y="2245399"/>
              <a:ext cx="0" cy="646925"/>
            </a:xfrm>
            <a:prstGeom prst="line">
              <a:avLst/>
            </a:prstGeom>
            <a:noFill/>
            <a:ln w="9525" cap="flat" cmpd="sng" algn="ctr">
              <a:solidFill>
                <a:srgbClr val="353535"/>
              </a:solidFill>
              <a:prstDash val="solid"/>
              <a:headEnd type="none"/>
              <a:tailEnd type="none"/>
            </a:ln>
            <a:effectLst/>
          </p:spPr>
        </p:cxnSp>
        <p:sp>
          <p:nvSpPr>
            <p:cNvPr id="75" name="TextBox 10">
              <a:extLst>
                <a:ext uri="{FF2B5EF4-FFF2-40B4-BE49-F238E27FC236}">
                  <a16:creationId xmlns:a16="http://schemas.microsoft.com/office/drawing/2014/main" id="{65014D18-914F-8A4E-87A5-67C99149F080}"/>
                </a:ext>
              </a:extLst>
            </p:cNvPr>
            <p:cNvSpPr txBox="1"/>
            <p:nvPr/>
          </p:nvSpPr>
          <p:spPr>
            <a:xfrm>
              <a:off x="3605313" y="2128357"/>
              <a:ext cx="988536" cy="5170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label</a:t>
              </a:r>
            </a:p>
          </p:txBody>
        </p:sp>
        <p:sp>
          <p:nvSpPr>
            <p:cNvPr id="76" name="Rectangle 75">
              <a:extLst>
                <a:ext uri="{FF2B5EF4-FFF2-40B4-BE49-F238E27FC236}">
                  <a16:creationId xmlns:a16="http://schemas.microsoft.com/office/drawing/2014/main" id="{490D7D50-9996-AC46-BF7A-DE1BF626E90D}"/>
                </a:ext>
              </a:extLst>
            </p:cNvPr>
            <p:cNvSpPr/>
            <p:nvPr/>
          </p:nvSpPr>
          <p:spPr bwMode="auto">
            <a:xfrm>
              <a:off x="3605317" y="5789464"/>
              <a:ext cx="4431493" cy="435645"/>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77" name="Rounded Rectangle 17">
              <a:extLst>
                <a:ext uri="{FF2B5EF4-FFF2-40B4-BE49-F238E27FC236}">
                  <a16:creationId xmlns:a16="http://schemas.microsoft.com/office/drawing/2014/main" id="{A41B508A-0FB2-E149-8B6A-EB0D013F5344}"/>
                </a:ext>
              </a:extLst>
            </p:cNvPr>
            <p:cNvSpPr/>
            <p:nvPr/>
          </p:nvSpPr>
          <p:spPr bwMode="auto">
            <a:xfrm>
              <a:off x="4849142" y="5835599"/>
              <a:ext cx="1814518" cy="343375"/>
            </a:xfrm>
            <a:prstGeom prst="roundRect">
              <a:avLst/>
            </a:prstGeom>
            <a:solidFill>
              <a:srgbClr val="FFFF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E187972E-E9BD-8E47-9AF5-C0DDABA0D8DA}"/>
                </a:ext>
              </a:extLst>
            </p:cNvPr>
            <p:cNvCxnSpPr>
              <a:cxnSpLocks/>
            </p:cNvCxnSpPr>
            <p:nvPr/>
          </p:nvCxnSpPr>
          <p:spPr>
            <a:xfrm>
              <a:off x="3605315" y="2568861"/>
              <a:ext cx="4431494" cy="0"/>
            </a:xfrm>
            <a:prstGeom prst="line">
              <a:avLst/>
            </a:prstGeom>
            <a:noFill/>
            <a:ln w="9525" cap="flat" cmpd="sng" algn="ctr">
              <a:solidFill>
                <a:srgbClr val="353535"/>
              </a:solidFill>
              <a:prstDash val="solid"/>
              <a:headEnd type="none"/>
              <a:tailEnd type="none"/>
            </a:ln>
            <a:effectLst/>
          </p:spPr>
        </p:cxnSp>
        <p:sp>
          <p:nvSpPr>
            <p:cNvPr id="79" name="TextBox 15">
              <a:extLst>
                <a:ext uri="{FF2B5EF4-FFF2-40B4-BE49-F238E27FC236}">
                  <a16:creationId xmlns:a16="http://schemas.microsoft.com/office/drawing/2014/main" id="{955685F8-157A-9F4A-9AA7-64C951F38A4D}"/>
                </a:ext>
              </a:extLst>
            </p:cNvPr>
            <p:cNvSpPr txBox="1"/>
            <p:nvPr/>
          </p:nvSpPr>
          <p:spPr>
            <a:xfrm>
              <a:off x="3546096" y="2450324"/>
              <a:ext cx="1120482" cy="5170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image</a:t>
              </a:r>
            </a:p>
          </p:txBody>
        </p:sp>
        <p:sp>
          <p:nvSpPr>
            <p:cNvPr id="80" name="TextBox 16">
              <a:extLst>
                <a:ext uri="{FF2B5EF4-FFF2-40B4-BE49-F238E27FC236}">
                  <a16:creationId xmlns:a16="http://schemas.microsoft.com/office/drawing/2014/main" id="{60A45545-23DC-0942-AFF1-EB450C92870B}"/>
                </a:ext>
              </a:extLst>
            </p:cNvPr>
            <p:cNvSpPr txBox="1"/>
            <p:nvPr/>
          </p:nvSpPr>
          <p:spPr>
            <a:xfrm>
              <a:off x="4601283" y="2450324"/>
              <a:ext cx="3435524" cy="5170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azurecr.io/ratings-web:v1</a:t>
              </a:r>
            </a:p>
          </p:txBody>
        </p:sp>
        <p:sp>
          <p:nvSpPr>
            <p:cNvPr id="81" name="TextBox 18">
              <a:extLst>
                <a:ext uri="{FF2B5EF4-FFF2-40B4-BE49-F238E27FC236}">
                  <a16:creationId xmlns:a16="http://schemas.microsoft.com/office/drawing/2014/main" id="{E820DDE3-679A-B94F-8F7D-2B9CAAE7D560}"/>
                </a:ext>
              </a:extLst>
            </p:cNvPr>
            <p:cNvSpPr txBox="1"/>
            <p:nvPr/>
          </p:nvSpPr>
          <p:spPr>
            <a:xfrm>
              <a:off x="4761039" y="5690757"/>
              <a:ext cx="2219625" cy="5447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solidFill>
                    <a:srgbClr val="353535"/>
                  </a:solidFill>
                  <a:effectLst/>
                  <a:uLnTx/>
                  <a:uFillTx/>
                  <a:latin typeface="Segoe UI Semilight"/>
                  <a:ea typeface="+mn-ea"/>
                  <a:cs typeface="+mn-cs"/>
                </a:rPr>
                <a:t>ratings-web</a:t>
              </a:r>
            </a:p>
          </p:txBody>
        </p:sp>
        <p:grpSp>
          <p:nvGrpSpPr>
            <p:cNvPr id="82" name="Group 81">
              <a:extLst>
                <a:ext uri="{FF2B5EF4-FFF2-40B4-BE49-F238E27FC236}">
                  <a16:creationId xmlns:a16="http://schemas.microsoft.com/office/drawing/2014/main" id="{E1EE59D2-9DA7-444D-89A9-A9D7B263AD9E}"/>
                </a:ext>
              </a:extLst>
            </p:cNvPr>
            <p:cNvGrpSpPr/>
            <p:nvPr/>
          </p:nvGrpSpPr>
          <p:grpSpPr>
            <a:xfrm>
              <a:off x="4586413" y="2986183"/>
              <a:ext cx="2394252" cy="1377597"/>
              <a:chOff x="4572130" y="1865029"/>
              <a:chExt cx="3022437" cy="1583834"/>
            </a:xfrm>
          </p:grpSpPr>
          <p:sp>
            <p:nvSpPr>
              <p:cNvPr id="91" name="Rectangle 9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2" name="Rectangle 9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rgbClr val="FFFFFF"/>
              </a:solidFill>
              <a:ln w="9525" cap="flat" cmpd="sng" algn="ctr">
                <a:solidFill>
                  <a:srgbClr val="353535"/>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noFill/>
              <a:ln w="9525" cap="flat" cmpd="sng" algn="ctr">
                <a:solidFill>
                  <a:srgbClr val="353535"/>
                </a:solidFill>
                <a:prstDash val="solid"/>
                <a:headEnd type="none"/>
                <a:tailEnd type="none"/>
              </a:ln>
              <a:effectLst/>
            </p:spPr>
          </p:cxnSp>
          <p:sp>
            <p:nvSpPr>
              <p:cNvPr id="94" name="TextBox 23">
                <a:extLst>
                  <a:ext uri="{FF2B5EF4-FFF2-40B4-BE49-F238E27FC236}">
                    <a16:creationId xmlns:a16="http://schemas.microsoft.com/office/drawing/2014/main" id="{1A73410A-2294-D145-8484-687E1E09DB25}"/>
                  </a:ext>
                </a:extLst>
              </p:cNvPr>
              <p:cNvSpPr txBox="1"/>
              <p:nvPr/>
            </p:nvSpPr>
            <p:spPr>
              <a:xfrm>
                <a:off x="4572130" y="2393716"/>
                <a:ext cx="2742974" cy="59447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ratings-web-1</a:t>
                </a:r>
              </a:p>
            </p:txBody>
          </p:sp>
          <p:cxnSp>
            <p:nvCxnSpPr>
              <p:cNvPr id="95" name="Straight Connector 9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noFill/>
              <a:ln w="9525" cap="flat" cmpd="sng" algn="ctr">
                <a:solidFill>
                  <a:srgbClr val="353535"/>
                </a:solidFill>
                <a:prstDash val="solid"/>
                <a:headEnd type="none"/>
                <a:tailEnd type="none"/>
              </a:ln>
              <a:effectLst/>
            </p:spPr>
          </p:cxnSp>
          <p:sp>
            <p:nvSpPr>
              <p:cNvPr id="96" name="TextBox 25">
                <a:extLst>
                  <a:ext uri="{FF2B5EF4-FFF2-40B4-BE49-F238E27FC236}">
                    <a16:creationId xmlns:a16="http://schemas.microsoft.com/office/drawing/2014/main" id="{B84A284B-AB44-6A46-B293-18D16A8E5F1E}"/>
                  </a:ext>
                </a:extLst>
              </p:cNvPr>
              <p:cNvSpPr txBox="1"/>
              <p:nvPr/>
            </p:nvSpPr>
            <p:spPr>
              <a:xfrm>
                <a:off x="4573732" y="2826353"/>
                <a:ext cx="1414463" cy="59447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97" name="TextBox 26">
                <a:extLst>
                  <a:ext uri="{FF2B5EF4-FFF2-40B4-BE49-F238E27FC236}">
                    <a16:creationId xmlns:a16="http://schemas.microsoft.com/office/drawing/2014/main" id="{B2C48645-D5A8-EF4C-AAD2-ABA26D154BA7}"/>
                  </a:ext>
                </a:extLst>
              </p:cNvPr>
              <p:cNvSpPr txBox="1"/>
              <p:nvPr/>
            </p:nvSpPr>
            <p:spPr>
              <a:xfrm>
                <a:off x="6089659" y="2854389"/>
                <a:ext cx="1414463" cy="59447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3" name="Group 82">
              <a:extLst>
                <a:ext uri="{FF2B5EF4-FFF2-40B4-BE49-F238E27FC236}">
                  <a16:creationId xmlns:a16="http://schemas.microsoft.com/office/drawing/2014/main" id="{04E131C8-8060-BA42-9BC1-F788FB0B187C}"/>
                </a:ext>
              </a:extLst>
            </p:cNvPr>
            <p:cNvGrpSpPr/>
            <p:nvPr/>
          </p:nvGrpSpPr>
          <p:grpSpPr>
            <a:xfrm>
              <a:off x="4586413" y="4323614"/>
              <a:ext cx="2394252" cy="1356816"/>
              <a:chOff x="4572130" y="1865029"/>
              <a:chExt cx="3022437" cy="1559942"/>
            </a:xfrm>
          </p:grpSpPr>
          <p:sp>
            <p:nvSpPr>
              <p:cNvPr id="84" name="Rectangle 83">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5" name="Rectangle 84">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rgbClr val="FFFFFF"/>
              </a:solidFill>
              <a:ln w="9525" cap="flat" cmpd="sng" algn="ctr">
                <a:solidFill>
                  <a:srgbClr val="353535"/>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6" name="Straight Connector 85">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noFill/>
              <a:ln w="9525" cap="flat" cmpd="sng" algn="ctr">
                <a:solidFill>
                  <a:srgbClr val="353535"/>
                </a:solidFill>
                <a:prstDash val="solid"/>
                <a:headEnd type="none"/>
                <a:tailEnd type="none"/>
              </a:ln>
              <a:effectLst/>
            </p:spPr>
          </p:cxnSp>
          <p:sp>
            <p:nvSpPr>
              <p:cNvPr id="87" name="TextBox 39">
                <a:extLst>
                  <a:ext uri="{FF2B5EF4-FFF2-40B4-BE49-F238E27FC236}">
                    <a16:creationId xmlns:a16="http://schemas.microsoft.com/office/drawing/2014/main" id="{28316A91-B107-6F49-B939-BACEC114FAE2}"/>
                  </a:ext>
                </a:extLst>
              </p:cNvPr>
              <p:cNvSpPr txBox="1"/>
              <p:nvPr/>
            </p:nvSpPr>
            <p:spPr>
              <a:xfrm>
                <a:off x="4572130" y="2369814"/>
                <a:ext cx="2395259" cy="59447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ratings-web-2</a:t>
                </a:r>
              </a:p>
            </p:txBody>
          </p:sp>
          <p:cxnSp>
            <p:nvCxnSpPr>
              <p:cNvPr id="88" name="Straight Connector 87">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noFill/>
              <a:ln w="9525" cap="flat" cmpd="sng" algn="ctr">
                <a:solidFill>
                  <a:srgbClr val="353535"/>
                </a:solidFill>
                <a:prstDash val="solid"/>
                <a:headEnd type="none"/>
                <a:tailEnd type="none"/>
              </a:ln>
              <a:effectLst/>
            </p:spPr>
          </p:cxnSp>
          <p:sp>
            <p:nvSpPr>
              <p:cNvPr id="89" name="TextBox 41">
                <a:extLst>
                  <a:ext uri="{FF2B5EF4-FFF2-40B4-BE49-F238E27FC236}">
                    <a16:creationId xmlns:a16="http://schemas.microsoft.com/office/drawing/2014/main" id="{50EFF801-E79E-4D45-80A3-308CBBE163C4}"/>
                  </a:ext>
                </a:extLst>
              </p:cNvPr>
              <p:cNvSpPr txBox="1"/>
              <p:nvPr/>
            </p:nvSpPr>
            <p:spPr>
              <a:xfrm>
                <a:off x="4573732" y="2802461"/>
                <a:ext cx="1414463" cy="59447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90" name="TextBox 42">
                <a:extLst>
                  <a:ext uri="{FF2B5EF4-FFF2-40B4-BE49-F238E27FC236}">
                    <a16:creationId xmlns:a16="http://schemas.microsoft.com/office/drawing/2014/main" id="{6D245174-6CB2-D247-BE88-6C2A323BE11A}"/>
                  </a:ext>
                </a:extLst>
              </p:cNvPr>
              <p:cNvSpPr txBox="1"/>
              <p:nvPr/>
            </p:nvSpPr>
            <p:spPr>
              <a:xfrm>
                <a:off x="6089659" y="2830497"/>
                <a:ext cx="1414463" cy="594474"/>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grpSp>
        <p:nvGrpSpPr>
          <p:cNvPr id="98" name="Group 97">
            <a:extLst>
              <a:ext uri="{FF2B5EF4-FFF2-40B4-BE49-F238E27FC236}">
                <a16:creationId xmlns:a16="http://schemas.microsoft.com/office/drawing/2014/main" id="{48A4CE01-33A3-403B-A899-88D217F40F33}"/>
              </a:ext>
            </a:extLst>
          </p:cNvPr>
          <p:cNvGrpSpPr/>
          <p:nvPr/>
        </p:nvGrpSpPr>
        <p:grpSpPr>
          <a:xfrm>
            <a:off x="82948" y="2510775"/>
            <a:ext cx="3141641" cy="2113462"/>
            <a:chOff x="551406" y="2877931"/>
            <a:chExt cx="4698674" cy="3271707"/>
          </a:xfrm>
        </p:grpSpPr>
        <p:sp>
          <p:nvSpPr>
            <p:cNvPr id="51" name="TextBox 9">
              <a:extLst>
                <a:ext uri="{FF2B5EF4-FFF2-40B4-BE49-F238E27FC236}">
                  <a16:creationId xmlns:a16="http://schemas.microsoft.com/office/drawing/2014/main" id="{47DF9E4B-BFA8-0A41-9A93-231F33CAB8C5}"/>
                </a:ext>
              </a:extLst>
            </p:cNvPr>
            <p:cNvSpPr txBox="1"/>
            <p:nvPr/>
          </p:nvSpPr>
          <p:spPr>
            <a:xfrm>
              <a:off x="1453602" y="3950565"/>
              <a:ext cx="1833757" cy="70747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3" name="Rectangle 62">
              <a:extLst>
                <a:ext uri="{FF2B5EF4-FFF2-40B4-BE49-F238E27FC236}">
                  <a16:creationId xmlns:a16="http://schemas.microsoft.com/office/drawing/2014/main" id="{9F0EF57E-BB8D-0C40-BFB8-D1E74AE01A68}"/>
                </a:ext>
              </a:extLst>
            </p:cNvPr>
            <p:cNvSpPr/>
            <p:nvPr/>
          </p:nvSpPr>
          <p:spPr bwMode="auto">
            <a:xfrm>
              <a:off x="641861" y="2877931"/>
              <a:ext cx="3827931" cy="666816"/>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64" name="Rectangle 63">
              <a:extLst>
                <a:ext uri="{FF2B5EF4-FFF2-40B4-BE49-F238E27FC236}">
                  <a16:creationId xmlns:a16="http://schemas.microsoft.com/office/drawing/2014/main" id="{879ECBC4-A37A-A04B-ADDD-E690F2FB0419}"/>
                </a:ext>
              </a:extLst>
            </p:cNvPr>
            <p:cNvSpPr/>
            <p:nvPr/>
          </p:nvSpPr>
          <p:spPr bwMode="auto">
            <a:xfrm>
              <a:off x="641861" y="3561935"/>
              <a:ext cx="3827931" cy="2467111"/>
            </a:xfrm>
            <a:prstGeom prst="rect">
              <a:avLst/>
            </a:prstGeom>
            <a:solidFill>
              <a:srgbClr val="FFFFFF"/>
            </a:solidFill>
            <a:ln w="9525" cap="flat" cmpd="sng" algn="ctr">
              <a:solidFill>
                <a:srgbClr val="353535"/>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88415A66-C9DF-C949-A5CE-8C4AEE003E70}"/>
                </a:ext>
              </a:extLst>
            </p:cNvPr>
            <p:cNvCxnSpPr/>
            <p:nvPr/>
          </p:nvCxnSpPr>
          <p:spPr>
            <a:xfrm>
              <a:off x="641861" y="4362393"/>
              <a:ext cx="3827931" cy="0"/>
            </a:xfrm>
            <a:prstGeom prst="line">
              <a:avLst/>
            </a:prstGeom>
            <a:noFill/>
            <a:ln w="9525" cap="flat" cmpd="sng" algn="ctr">
              <a:solidFill>
                <a:srgbClr val="353535"/>
              </a:solidFill>
              <a:prstDash val="solid"/>
              <a:headEnd type="none"/>
              <a:tailEnd type="none"/>
            </a:ln>
            <a:effectLst/>
          </p:spPr>
        </p:cxnSp>
        <p:sp>
          <p:nvSpPr>
            <p:cNvPr id="66" name="TextBox 43">
              <a:extLst>
                <a:ext uri="{FF2B5EF4-FFF2-40B4-BE49-F238E27FC236}">
                  <a16:creationId xmlns:a16="http://schemas.microsoft.com/office/drawing/2014/main" id="{7671A70C-3D94-0244-8587-CE379D6D5F66}"/>
                </a:ext>
              </a:extLst>
            </p:cNvPr>
            <p:cNvSpPr txBox="1"/>
            <p:nvPr/>
          </p:nvSpPr>
          <p:spPr>
            <a:xfrm>
              <a:off x="551406" y="3588833"/>
              <a:ext cx="2450385" cy="70747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a:t>
              </a:r>
            </a:p>
          </p:txBody>
        </p:sp>
        <p:cxnSp>
          <p:nvCxnSpPr>
            <p:cNvPr id="67" name="Straight Connector 66">
              <a:extLst>
                <a:ext uri="{FF2B5EF4-FFF2-40B4-BE49-F238E27FC236}">
                  <a16:creationId xmlns:a16="http://schemas.microsoft.com/office/drawing/2014/main" id="{39923D71-7D22-2F42-8DCE-B57E92A37A88}"/>
                </a:ext>
              </a:extLst>
            </p:cNvPr>
            <p:cNvCxnSpPr/>
            <p:nvPr/>
          </p:nvCxnSpPr>
          <p:spPr>
            <a:xfrm flipH="1">
              <a:off x="2555827" y="4362393"/>
              <a:ext cx="14394" cy="631155"/>
            </a:xfrm>
            <a:prstGeom prst="line">
              <a:avLst/>
            </a:prstGeom>
            <a:noFill/>
            <a:ln w="9525" cap="flat" cmpd="sng" algn="ctr">
              <a:solidFill>
                <a:srgbClr val="353535"/>
              </a:solidFill>
              <a:prstDash val="solid"/>
              <a:headEnd type="none"/>
              <a:tailEnd type="none"/>
            </a:ln>
            <a:effectLst/>
          </p:spPr>
        </p:cxnSp>
        <p:sp>
          <p:nvSpPr>
            <p:cNvPr id="68" name="TextBox 45">
              <a:extLst>
                <a:ext uri="{FF2B5EF4-FFF2-40B4-BE49-F238E27FC236}">
                  <a16:creationId xmlns:a16="http://schemas.microsoft.com/office/drawing/2014/main" id="{1D8DB490-5616-434E-93D5-854BCC0C4B11}"/>
                </a:ext>
              </a:extLst>
            </p:cNvPr>
            <p:cNvSpPr txBox="1"/>
            <p:nvPr/>
          </p:nvSpPr>
          <p:spPr>
            <a:xfrm>
              <a:off x="553483" y="4327785"/>
              <a:ext cx="1833757" cy="707472"/>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selector</a:t>
              </a:r>
            </a:p>
          </p:txBody>
        </p:sp>
        <p:sp>
          <p:nvSpPr>
            <p:cNvPr id="69" name="TextBox 46">
              <a:extLst>
                <a:ext uri="{FF2B5EF4-FFF2-40B4-BE49-F238E27FC236}">
                  <a16:creationId xmlns:a16="http://schemas.microsoft.com/office/drawing/2014/main" id="{5BE0121B-93DE-954D-9B1B-078C1421E086}"/>
                </a:ext>
              </a:extLst>
            </p:cNvPr>
            <p:cNvSpPr txBox="1"/>
            <p:nvPr/>
          </p:nvSpPr>
          <p:spPr>
            <a:xfrm>
              <a:off x="2387238" y="4327209"/>
              <a:ext cx="2862842" cy="70747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app=ratings-web</a:t>
              </a:r>
            </a:p>
          </p:txBody>
        </p:sp>
        <p:cxnSp>
          <p:nvCxnSpPr>
            <p:cNvPr id="54" name="Straight Connector 53">
              <a:extLst>
                <a:ext uri="{FF2B5EF4-FFF2-40B4-BE49-F238E27FC236}">
                  <a16:creationId xmlns:a16="http://schemas.microsoft.com/office/drawing/2014/main" id="{D9CC0663-9CE7-5442-8738-C3527F37C54E}"/>
                </a:ext>
              </a:extLst>
            </p:cNvPr>
            <p:cNvCxnSpPr/>
            <p:nvPr/>
          </p:nvCxnSpPr>
          <p:spPr>
            <a:xfrm>
              <a:off x="604813" y="4993773"/>
              <a:ext cx="3827931" cy="0"/>
            </a:xfrm>
            <a:prstGeom prst="line">
              <a:avLst/>
            </a:prstGeom>
            <a:noFill/>
            <a:ln w="9525" cap="flat" cmpd="sng" algn="ctr">
              <a:solidFill>
                <a:srgbClr val="353535"/>
              </a:solidFill>
              <a:prstDash val="solid"/>
              <a:headEnd type="none"/>
              <a:tailEnd type="none"/>
            </a:ln>
            <a:effectLst/>
          </p:spPr>
        </p:cxnSp>
        <p:cxnSp>
          <p:nvCxnSpPr>
            <p:cNvPr id="55" name="Straight Connector 54">
              <a:extLst>
                <a:ext uri="{FF2B5EF4-FFF2-40B4-BE49-F238E27FC236}">
                  <a16:creationId xmlns:a16="http://schemas.microsoft.com/office/drawing/2014/main" id="{CF46BE9D-7A3C-B346-9F43-DCED902ACF1F}"/>
                </a:ext>
              </a:extLst>
            </p:cNvPr>
            <p:cNvCxnSpPr/>
            <p:nvPr/>
          </p:nvCxnSpPr>
          <p:spPr>
            <a:xfrm>
              <a:off x="656254" y="5525038"/>
              <a:ext cx="3827931" cy="0"/>
            </a:xfrm>
            <a:prstGeom prst="line">
              <a:avLst/>
            </a:prstGeom>
            <a:noFill/>
            <a:ln w="9525" cap="flat" cmpd="sng" algn="ctr">
              <a:solidFill>
                <a:srgbClr val="353535"/>
              </a:solidFill>
              <a:prstDash val="solid"/>
              <a:headEnd type="none"/>
              <a:tailEnd type="none"/>
            </a:ln>
            <a:effectLst/>
          </p:spPr>
        </p:cxnSp>
        <p:cxnSp>
          <p:nvCxnSpPr>
            <p:cNvPr id="56" name="Straight Connector 55">
              <a:extLst>
                <a:ext uri="{FF2B5EF4-FFF2-40B4-BE49-F238E27FC236}">
                  <a16:creationId xmlns:a16="http://schemas.microsoft.com/office/drawing/2014/main" id="{36C35674-E1DB-BB47-B725-73213563FB24}"/>
                </a:ext>
              </a:extLst>
            </p:cNvPr>
            <p:cNvCxnSpPr>
              <a:cxnSpLocks/>
            </p:cNvCxnSpPr>
            <p:nvPr/>
          </p:nvCxnSpPr>
          <p:spPr>
            <a:xfrm flipH="1">
              <a:off x="2541538" y="4993552"/>
              <a:ext cx="14394" cy="1035498"/>
            </a:xfrm>
            <a:prstGeom prst="line">
              <a:avLst/>
            </a:prstGeom>
            <a:noFill/>
            <a:ln w="9525" cap="flat" cmpd="sng" algn="ctr">
              <a:solidFill>
                <a:srgbClr val="353535"/>
              </a:solidFill>
              <a:prstDash val="solid"/>
              <a:headEnd type="none"/>
              <a:tailEnd type="none"/>
            </a:ln>
            <a:effectLst/>
          </p:spPr>
        </p:cxnSp>
        <p:sp>
          <p:nvSpPr>
            <p:cNvPr id="57" name="TextBox 57">
              <a:extLst>
                <a:ext uri="{FF2B5EF4-FFF2-40B4-BE49-F238E27FC236}">
                  <a16:creationId xmlns:a16="http://schemas.microsoft.com/office/drawing/2014/main" id="{2711622B-111D-F94E-88A2-8E99A9B4E15C}"/>
                </a:ext>
              </a:extLst>
            </p:cNvPr>
            <p:cNvSpPr txBox="1"/>
            <p:nvPr/>
          </p:nvSpPr>
          <p:spPr>
            <a:xfrm>
              <a:off x="575452" y="4859446"/>
              <a:ext cx="1679279" cy="70747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58" name="TextBox 58">
              <a:extLst>
                <a:ext uri="{FF2B5EF4-FFF2-40B4-BE49-F238E27FC236}">
                  <a16:creationId xmlns:a16="http://schemas.microsoft.com/office/drawing/2014/main" id="{2F10F501-C9DC-D444-B495-4C244B1589A9}"/>
                </a:ext>
              </a:extLst>
            </p:cNvPr>
            <p:cNvSpPr txBox="1"/>
            <p:nvPr/>
          </p:nvSpPr>
          <p:spPr>
            <a:xfrm>
              <a:off x="557231" y="5408496"/>
              <a:ext cx="1679279" cy="70747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IP</a:t>
              </a:r>
            </a:p>
          </p:txBody>
        </p:sp>
        <p:sp>
          <p:nvSpPr>
            <p:cNvPr id="59" name="TextBox 59">
              <a:extLst>
                <a:ext uri="{FF2B5EF4-FFF2-40B4-BE49-F238E27FC236}">
                  <a16:creationId xmlns:a16="http://schemas.microsoft.com/office/drawing/2014/main" id="{2910931A-3917-6443-B5DC-A98D5F04C8CE}"/>
                </a:ext>
              </a:extLst>
            </p:cNvPr>
            <p:cNvSpPr txBox="1"/>
            <p:nvPr/>
          </p:nvSpPr>
          <p:spPr>
            <a:xfrm>
              <a:off x="2529234" y="4869767"/>
              <a:ext cx="2025186" cy="70747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8080:8080</a:t>
              </a:r>
            </a:p>
          </p:txBody>
        </p:sp>
        <p:sp>
          <p:nvSpPr>
            <p:cNvPr id="60" name="TextBox 60">
              <a:extLst>
                <a:ext uri="{FF2B5EF4-FFF2-40B4-BE49-F238E27FC236}">
                  <a16:creationId xmlns:a16="http://schemas.microsoft.com/office/drawing/2014/main" id="{358E3657-F56E-CB42-B282-57A8DD09340B}"/>
                </a:ext>
              </a:extLst>
            </p:cNvPr>
            <p:cNvSpPr txBox="1"/>
            <p:nvPr/>
          </p:nvSpPr>
          <p:spPr>
            <a:xfrm>
              <a:off x="2529234" y="5442165"/>
              <a:ext cx="1833757" cy="707473"/>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10.0.2.20</a:t>
              </a:r>
            </a:p>
          </p:txBody>
        </p:sp>
      </p:grpSp>
      <p:sp>
        <p:nvSpPr>
          <p:cNvPr id="61" name="Right Arrow 12">
            <a:extLst>
              <a:ext uri="{FF2B5EF4-FFF2-40B4-BE49-F238E27FC236}">
                <a16:creationId xmlns:a16="http://schemas.microsoft.com/office/drawing/2014/main" id="{EF0C35F1-5659-9B40-A250-985B3C452DF9}"/>
              </a:ext>
            </a:extLst>
          </p:cNvPr>
          <p:cNvSpPr/>
          <p:nvPr/>
        </p:nvSpPr>
        <p:spPr bwMode="auto">
          <a:xfrm rot="20738189">
            <a:off x="2721549" y="3209884"/>
            <a:ext cx="1428409" cy="253545"/>
          </a:xfrm>
          <a:prstGeom prst="rightArrow">
            <a:avLst/>
          </a:prstGeom>
          <a:solidFill>
            <a:srgbClr val="FFFFFF">
              <a:lumMod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1024162">
            <a:off x="2697059" y="3971630"/>
            <a:ext cx="1417655" cy="253545"/>
          </a:xfrm>
          <a:prstGeom prst="rightArrow">
            <a:avLst/>
          </a:prstGeom>
          <a:solidFill>
            <a:srgbClr val="FFFFFF">
              <a:lumMod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Text Placeholder 2">
            <a:extLst>
              <a:ext uri="{FF2B5EF4-FFF2-40B4-BE49-F238E27FC236}">
                <a16:creationId xmlns:a16="http://schemas.microsoft.com/office/drawing/2014/main" id="{AC7436B3-113D-4217-9B70-FE2461419252}"/>
              </a:ext>
            </a:extLst>
          </p:cNvPr>
          <p:cNvSpPr>
            <a:spLocks noGrp="1"/>
          </p:cNvSpPr>
          <p:nvPr>
            <p:ph type="body" sz="quarter" idx="10"/>
          </p:nvPr>
        </p:nvSpPr>
        <p:spPr>
          <a:xfrm>
            <a:off x="7380622" y="1703505"/>
            <a:ext cx="4466356" cy="4222694"/>
          </a:xfrm>
        </p:spPr>
        <p:txBody>
          <a:bodyPr/>
          <a:lstStyle/>
          <a:p>
            <a:r>
              <a:rPr lang="en-US" dirty="0">
                <a:latin typeface="Segoe UI Light" panose="020B0502040204020203" pitchFamily="34" charset="0"/>
                <a:cs typeface="Segoe UI Light" panose="020B0502040204020203" pitchFamily="34" charset="0"/>
              </a:rPr>
              <a:t>Exposes a replica of app. Pods on a VIP + Port</a:t>
            </a:r>
          </a:p>
          <a:p>
            <a:r>
              <a:rPr lang="en-US" dirty="0">
                <a:latin typeface="Segoe UI Light" panose="020B0502040204020203" pitchFamily="34" charset="0"/>
                <a:cs typeface="Segoe UI Light" panose="020B0502040204020203" pitchFamily="34" charset="0"/>
              </a:rPr>
              <a:t>Load balances across replicas</a:t>
            </a:r>
          </a:p>
          <a:p>
            <a:r>
              <a:rPr lang="en-US" dirty="0">
                <a:latin typeface="Segoe UI Light" panose="020B0502040204020203" pitchFamily="34" charset="0"/>
                <a:cs typeface="Segoe UI Light" panose="020B0502040204020203" pitchFamily="34" charset="0"/>
              </a:rPr>
              <a:t>Provides port translation based on backend Pod</a:t>
            </a:r>
          </a:p>
          <a:p>
            <a:r>
              <a:rPr lang="en-US" dirty="0" err="1">
                <a:latin typeface="Segoe UI Light" panose="020B0502040204020203" pitchFamily="34" charset="0"/>
                <a:cs typeface="Segoe UI Light" panose="020B0502040204020203" pitchFamily="34" charset="0"/>
              </a:rPr>
              <a:t>Yaml</a:t>
            </a:r>
            <a:r>
              <a:rPr lang="en-US" dirty="0">
                <a:latin typeface="Segoe UI Light" panose="020B0502040204020203" pitchFamily="34" charset="0"/>
                <a:cs typeface="Segoe UI Light" panose="020B0502040204020203" pitchFamily="34" charset="0"/>
              </a:rPr>
              <a:t> file specification used to define the service</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01705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8218B-A0AF-46BE-9F57-C5DDA6903A3D}"/>
              </a:ext>
            </a:extLst>
          </p:cNvPr>
          <p:cNvSpPr>
            <a:spLocks noGrp="1"/>
          </p:cNvSpPr>
          <p:nvPr>
            <p:ph type="title"/>
          </p:nvPr>
        </p:nvSpPr>
        <p:spPr>
          <a:xfrm>
            <a:off x="588263" y="249384"/>
            <a:ext cx="11018520" cy="553998"/>
          </a:xfrm>
        </p:spPr>
        <p:txBody>
          <a:bodyPr/>
          <a:lstStyle/>
          <a:p>
            <a:r>
              <a:rPr lang="en-US" dirty="0"/>
              <a:t>Cluster Service</a:t>
            </a:r>
          </a:p>
        </p:txBody>
      </p:sp>
      <p:sp>
        <p:nvSpPr>
          <p:cNvPr id="3" name="Text Placeholder 2">
            <a:extLst>
              <a:ext uri="{FF2B5EF4-FFF2-40B4-BE49-F238E27FC236}">
                <a16:creationId xmlns:a16="http://schemas.microsoft.com/office/drawing/2014/main" id="{204E3F8A-ECDF-488A-A181-5C430944A7B1}"/>
              </a:ext>
            </a:extLst>
          </p:cNvPr>
          <p:cNvSpPr>
            <a:spLocks noGrp="1"/>
          </p:cNvSpPr>
          <p:nvPr>
            <p:ph type="body" sz="quarter" idx="10"/>
          </p:nvPr>
        </p:nvSpPr>
        <p:spPr>
          <a:xfrm>
            <a:off x="3782294" y="1373149"/>
            <a:ext cx="8052955" cy="2066239"/>
          </a:xfrm>
        </p:spPr>
        <p:txBody>
          <a:bodyPr/>
          <a:lstStyle/>
          <a:p>
            <a:r>
              <a:rPr lang="en-US" dirty="0">
                <a:latin typeface="Segoe UI Light" panose="020B0502040204020203" pitchFamily="34" charset="0"/>
                <a:cs typeface="Segoe UI Light" panose="020B0502040204020203" pitchFamily="34" charset="0"/>
              </a:rPr>
              <a:t>Exposes an app inside the cluster</a:t>
            </a:r>
          </a:p>
          <a:p>
            <a:pPr lvl="1"/>
            <a:r>
              <a:rPr lang="en-US" dirty="0">
                <a:latin typeface="Segoe UI Light" panose="020B0502040204020203" pitchFamily="34" charset="0"/>
                <a:cs typeface="Segoe UI Light" panose="020B0502040204020203" pitchFamily="34" charset="0"/>
              </a:rPr>
              <a:t>VIP accessible only by Pods in the cluster</a:t>
            </a:r>
          </a:p>
          <a:p>
            <a:r>
              <a:rPr lang="en-US" dirty="0">
                <a:latin typeface="Segoe UI Light" panose="020B0502040204020203" pitchFamily="34" charset="0"/>
                <a:cs typeface="Segoe UI Light" panose="020B0502040204020203" pitchFamily="34" charset="0"/>
              </a:rPr>
              <a:t>Traffic is proxied to the backend pods which could be residing on any cluster node</a:t>
            </a:r>
          </a:p>
        </p:txBody>
      </p:sp>
      <p:pic>
        <p:nvPicPr>
          <p:cNvPr id="5" name="Picture 4">
            <a:extLst>
              <a:ext uri="{FF2B5EF4-FFF2-40B4-BE49-F238E27FC236}">
                <a16:creationId xmlns:a16="http://schemas.microsoft.com/office/drawing/2014/main" id="{DC68171E-D042-4F4D-B94E-39E027D69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272" y="1418345"/>
            <a:ext cx="2887693" cy="3224024"/>
          </a:xfrm>
          <a:prstGeom prst="rect">
            <a:avLst/>
          </a:prstGeom>
        </p:spPr>
      </p:pic>
      <p:pic>
        <p:nvPicPr>
          <p:cNvPr id="6" name="Picture 5">
            <a:extLst>
              <a:ext uri="{FF2B5EF4-FFF2-40B4-BE49-F238E27FC236}">
                <a16:creationId xmlns:a16="http://schemas.microsoft.com/office/drawing/2014/main" id="{14E4697A-2CE4-4581-9125-5618FB4193CE}"/>
              </a:ext>
            </a:extLst>
          </p:cNvPr>
          <p:cNvPicPr>
            <a:picLocks noChangeAspect="1"/>
          </p:cNvPicPr>
          <p:nvPr/>
        </p:nvPicPr>
        <p:blipFill>
          <a:blip r:embed="rId3"/>
          <a:stretch>
            <a:fillRect/>
          </a:stretch>
        </p:blipFill>
        <p:spPr>
          <a:xfrm>
            <a:off x="6096000" y="3429000"/>
            <a:ext cx="3956108" cy="3156405"/>
          </a:xfrm>
          <a:prstGeom prst="rect">
            <a:avLst/>
          </a:prstGeom>
        </p:spPr>
      </p:pic>
      <p:sp>
        <p:nvSpPr>
          <p:cNvPr id="7" name="TextBox 6">
            <a:extLst>
              <a:ext uri="{FF2B5EF4-FFF2-40B4-BE49-F238E27FC236}">
                <a16:creationId xmlns:a16="http://schemas.microsoft.com/office/drawing/2014/main" id="{DC15B251-A389-4C41-861E-5C79A47E7472}"/>
              </a:ext>
            </a:extLst>
          </p:cNvPr>
          <p:cNvSpPr txBox="1"/>
          <p:nvPr/>
        </p:nvSpPr>
        <p:spPr>
          <a:xfrm>
            <a:off x="2982191" y="6130636"/>
            <a:ext cx="3687793" cy="369332"/>
          </a:xfrm>
          <a:prstGeom prst="rect">
            <a:avLst/>
          </a:prstGeom>
          <a:noFill/>
        </p:spPr>
        <p:txBody>
          <a:bodyPr wrap="square" lIns="0" tIns="0" rIns="0" bIns="0" rtlCol="0">
            <a:spAutoFit/>
          </a:bodyPr>
          <a:lstStyle/>
          <a:p>
            <a:pPr algn="l"/>
            <a:r>
              <a:rPr lang="en-US" sz="2400" i="1" dirty="0" err="1">
                <a:solidFill>
                  <a:srgbClr val="00B050"/>
                </a:solidFill>
              </a:rPr>
              <a:t>Yaml</a:t>
            </a:r>
            <a:r>
              <a:rPr lang="en-US" sz="2400" i="1" dirty="0">
                <a:solidFill>
                  <a:srgbClr val="00B050"/>
                </a:solidFill>
              </a:rPr>
              <a:t> specification    </a:t>
            </a:r>
            <a:r>
              <a:rPr lang="en-US" sz="2400" dirty="0">
                <a:solidFill>
                  <a:srgbClr val="00B050"/>
                </a:solidFill>
                <a:sym typeface="Wingdings" panose="05000000000000000000" pitchFamily="2" charset="2"/>
              </a:rPr>
              <a:t></a:t>
            </a:r>
            <a:endParaRPr lang="en-US" sz="2400" dirty="0">
              <a:solidFill>
                <a:srgbClr val="00B050"/>
              </a:solidFill>
            </a:endParaRPr>
          </a:p>
        </p:txBody>
      </p:sp>
    </p:spTree>
    <p:extLst>
      <p:ext uri="{BB962C8B-B14F-4D97-AF65-F5344CB8AC3E}">
        <p14:creationId xmlns:p14="http://schemas.microsoft.com/office/powerpoint/2010/main" val="7998334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54BD-E6A5-4351-9248-F8EF222FA16F}"/>
              </a:ext>
            </a:extLst>
          </p:cNvPr>
          <p:cNvSpPr>
            <a:spLocks noGrp="1"/>
          </p:cNvSpPr>
          <p:nvPr>
            <p:ph type="title"/>
          </p:nvPr>
        </p:nvSpPr>
        <p:spPr>
          <a:xfrm>
            <a:off x="505143" y="250658"/>
            <a:ext cx="11018520" cy="553998"/>
          </a:xfrm>
        </p:spPr>
        <p:txBody>
          <a:bodyPr/>
          <a:lstStyle/>
          <a:p>
            <a:r>
              <a:rPr lang="en-US" dirty="0">
                <a:solidFill>
                  <a:schemeClr val="accent1">
                    <a:lumMod val="50000"/>
                  </a:schemeClr>
                </a:solidFill>
              </a:rPr>
              <a:t>Kubernetes </a:t>
            </a:r>
            <a:r>
              <a:rPr lang="en-US" dirty="0" err="1">
                <a:solidFill>
                  <a:schemeClr val="accent1">
                    <a:lumMod val="50000"/>
                  </a:schemeClr>
                </a:solidFill>
              </a:rPr>
              <a:t>Loadbalancer</a:t>
            </a:r>
            <a:r>
              <a:rPr lang="en-US" dirty="0">
                <a:solidFill>
                  <a:schemeClr val="accent1">
                    <a:lumMod val="50000"/>
                  </a:schemeClr>
                </a:solidFill>
              </a:rPr>
              <a:t> Service</a:t>
            </a:r>
          </a:p>
        </p:txBody>
      </p:sp>
      <p:grpSp>
        <p:nvGrpSpPr>
          <p:cNvPr id="61" name="Group 60">
            <a:extLst>
              <a:ext uri="{FF2B5EF4-FFF2-40B4-BE49-F238E27FC236}">
                <a16:creationId xmlns:a16="http://schemas.microsoft.com/office/drawing/2014/main" id="{169DA976-EB8B-48D2-B2A2-2820499F268D}"/>
              </a:ext>
            </a:extLst>
          </p:cNvPr>
          <p:cNvGrpSpPr/>
          <p:nvPr/>
        </p:nvGrpSpPr>
        <p:grpSpPr>
          <a:xfrm>
            <a:off x="12580107" y="3283221"/>
            <a:ext cx="900814" cy="943303"/>
            <a:chOff x="7997429" y="912040"/>
            <a:chExt cx="1015942" cy="1015942"/>
          </a:xfrm>
        </p:grpSpPr>
        <p:sp>
          <p:nvSpPr>
            <p:cNvPr id="62" name="Oval 61">
              <a:extLst>
                <a:ext uri="{FF2B5EF4-FFF2-40B4-BE49-F238E27FC236}">
                  <a16:creationId xmlns:a16="http://schemas.microsoft.com/office/drawing/2014/main" id="{F3C384F9-7FE1-4539-9764-DB2114F34D6A}"/>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63" name="globe_2">
              <a:extLst>
                <a:ext uri="{FF2B5EF4-FFF2-40B4-BE49-F238E27FC236}">
                  <a16:creationId xmlns:a16="http://schemas.microsoft.com/office/drawing/2014/main" id="{C5D0A334-264C-4D2D-A279-71FFF727D178}"/>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8" name="TextBox 47">
            <a:extLst>
              <a:ext uri="{FF2B5EF4-FFF2-40B4-BE49-F238E27FC236}">
                <a16:creationId xmlns:a16="http://schemas.microsoft.com/office/drawing/2014/main" id="{2958A67F-57CC-462F-B174-ADB34BE5A223}"/>
              </a:ext>
            </a:extLst>
          </p:cNvPr>
          <p:cNvSpPr txBox="1"/>
          <p:nvPr/>
        </p:nvSpPr>
        <p:spPr>
          <a:xfrm>
            <a:off x="12657083" y="4296950"/>
            <a:ext cx="99977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Internet</a:t>
            </a:r>
          </a:p>
        </p:txBody>
      </p:sp>
      <p:sp>
        <p:nvSpPr>
          <p:cNvPr id="43" name="Rectangle: Rounded Corners 42">
            <a:extLst>
              <a:ext uri="{FF2B5EF4-FFF2-40B4-BE49-F238E27FC236}">
                <a16:creationId xmlns:a16="http://schemas.microsoft.com/office/drawing/2014/main" id="{E540479C-8C6F-4CB0-AF3F-F839B295D5E5}"/>
              </a:ext>
            </a:extLst>
          </p:cNvPr>
          <p:cNvSpPr/>
          <p:nvPr/>
        </p:nvSpPr>
        <p:spPr bwMode="auto">
          <a:xfrm rot="16200000">
            <a:off x="6922078" y="2605354"/>
            <a:ext cx="3237593" cy="4235315"/>
          </a:xfrm>
          <a:prstGeom prst="roundRect">
            <a:avLst/>
          </a:prstGeom>
          <a:noFill/>
          <a:ln w="9525">
            <a:solidFill>
              <a:srgbClr val="0070C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54" name="Picture 53">
            <a:extLst>
              <a:ext uri="{FF2B5EF4-FFF2-40B4-BE49-F238E27FC236}">
                <a16:creationId xmlns:a16="http://schemas.microsoft.com/office/drawing/2014/main" id="{667B9CF0-BE06-46EC-91E9-54082ADA09B2}"/>
              </a:ext>
            </a:extLst>
          </p:cNvPr>
          <p:cNvPicPr>
            <a:picLocks noChangeAspect="1"/>
          </p:cNvPicPr>
          <p:nvPr/>
        </p:nvPicPr>
        <p:blipFill>
          <a:blip r:embed="rId2"/>
          <a:stretch>
            <a:fillRect/>
          </a:stretch>
        </p:blipFill>
        <p:spPr>
          <a:xfrm>
            <a:off x="6862523" y="4796115"/>
            <a:ext cx="313403" cy="307042"/>
          </a:xfrm>
          <a:prstGeom prst="rect">
            <a:avLst/>
          </a:prstGeom>
          <a:solidFill>
            <a:schemeClr val="accent2">
              <a:lumMod val="50000"/>
              <a:lumOff val="50000"/>
            </a:schemeClr>
          </a:solidFill>
          <a:ln>
            <a:solidFill>
              <a:schemeClr val="accent1"/>
            </a:solidFill>
          </a:ln>
        </p:spPr>
      </p:pic>
      <p:sp>
        <p:nvSpPr>
          <p:cNvPr id="6" name="Rectangle 5">
            <a:extLst>
              <a:ext uri="{FF2B5EF4-FFF2-40B4-BE49-F238E27FC236}">
                <a16:creationId xmlns:a16="http://schemas.microsoft.com/office/drawing/2014/main" id="{81B0DF58-DE85-4E71-BF58-5F181DAC0A08}"/>
              </a:ext>
            </a:extLst>
          </p:cNvPr>
          <p:cNvSpPr/>
          <p:nvPr/>
        </p:nvSpPr>
        <p:spPr bwMode="auto">
          <a:xfrm>
            <a:off x="7034139" y="3560080"/>
            <a:ext cx="816999" cy="258064"/>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Proxy</a:t>
            </a:r>
            <a:endParaRPr lang="en-US" sz="1400" dirty="0">
              <a:gradFill>
                <a:gsLst>
                  <a:gs pos="40075">
                    <a:srgbClr val="FFFFFF"/>
                  </a:gs>
                  <a:gs pos="30000">
                    <a:srgbClr val="FFFFFF"/>
                  </a:gs>
                </a:gsLst>
                <a:lin ang="5400000" scaled="0"/>
              </a:gradFill>
            </a:endParaRPr>
          </a:p>
        </p:txBody>
      </p:sp>
      <p:sp>
        <p:nvSpPr>
          <p:cNvPr id="78" name="Rectangle 77">
            <a:extLst>
              <a:ext uri="{FF2B5EF4-FFF2-40B4-BE49-F238E27FC236}">
                <a16:creationId xmlns:a16="http://schemas.microsoft.com/office/drawing/2014/main" id="{9330F8D6-8EC2-4DEA-8527-02D7ADCD0952}"/>
              </a:ext>
            </a:extLst>
          </p:cNvPr>
          <p:cNvSpPr/>
          <p:nvPr/>
        </p:nvSpPr>
        <p:spPr bwMode="auto">
          <a:xfrm rot="16200000">
            <a:off x="6703572" y="3444599"/>
            <a:ext cx="1741371" cy="1702109"/>
          </a:xfrm>
          <a:prstGeom prst="rect">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0" name="TextBox 99">
            <a:extLst>
              <a:ext uri="{FF2B5EF4-FFF2-40B4-BE49-F238E27FC236}">
                <a16:creationId xmlns:a16="http://schemas.microsoft.com/office/drawing/2014/main" id="{32B7F8A3-7D7B-43C5-A053-8E20EB371AD1}"/>
              </a:ext>
            </a:extLst>
          </p:cNvPr>
          <p:cNvSpPr txBox="1"/>
          <p:nvPr/>
        </p:nvSpPr>
        <p:spPr>
          <a:xfrm>
            <a:off x="6730843" y="5185991"/>
            <a:ext cx="1107578"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VM1- 10.1.1.10</a:t>
            </a:r>
          </a:p>
        </p:txBody>
      </p:sp>
      <p:sp>
        <p:nvSpPr>
          <p:cNvPr id="118" name="TextBox 117">
            <a:extLst>
              <a:ext uri="{FF2B5EF4-FFF2-40B4-BE49-F238E27FC236}">
                <a16:creationId xmlns:a16="http://schemas.microsoft.com/office/drawing/2014/main" id="{0D345501-8793-401E-996A-27A9E2AC942A}"/>
              </a:ext>
            </a:extLst>
          </p:cNvPr>
          <p:cNvSpPr txBox="1"/>
          <p:nvPr/>
        </p:nvSpPr>
        <p:spPr>
          <a:xfrm rot="16200000">
            <a:off x="5150353" y="3793648"/>
            <a:ext cx="603666" cy="184666"/>
          </a:xfrm>
          <a:prstGeom prst="rect">
            <a:avLst/>
          </a:prstGeom>
          <a:noFill/>
        </p:spPr>
        <p:txBody>
          <a:bodyPr wrap="square" lIns="0" tIns="0" rIns="0" bIns="0" rtlCol="0">
            <a:spAutoFit/>
          </a:bodyPr>
          <a:lstStyle/>
          <a:p>
            <a:pPr algn="l"/>
            <a:r>
              <a:rPr lang="en-US" sz="1200" dirty="0" err="1">
                <a:gradFill>
                  <a:gsLst>
                    <a:gs pos="2917">
                      <a:schemeClr val="tx1"/>
                    </a:gs>
                    <a:gs pos="30000">
                      <a:schemeClr val="tx1"/>
                    </a:gs>
                  </a:gsLst>
                  <a:lin ang="5400000" scaled="0"/>
                </a:gradFill>
              </a:rPr>
              <a:t>kubectl</a:t>
            </a:r>
            <a:endParaRPr lang="en-US" sz="1200" dirty="0">
              <a:gradFill>
                <a:gsLst>
                  <a:gs pos="2917">
                    <a:schemeClr val="tx1"/>
                  </a:gs>
                  <a:gs pos="30000">
                    <a:schemeClr val="tx1"/>
                  </a:gs>
                </a:gsLst>
                <a:lin ang="5400000" scaled="0"/>
              </a:gradFill>
            </a:endParaRPr>
          </a:p>
        </p:txBody>
      </p:sp>
      <p:pic>
        <p:nvPicPr>
          <p:cNvPr id="42" name="Picture 41">
            <a:extLst>
              <a:ext uri="{FF2B5EF4-FFF2-40B4-BE49-F238E27FC236}">
                <a16:creationId xmlns:a16="http://schemas.microsoft.com/office/drawing/2014/main" id="{C781B66E-2BEC-47CB-B1EB-E722327CB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11497" y="1564466"/>
            <a:ext cx="883649" cy="883649"/>
          </a:xfrm>
          <a:prstGeom prst="rect">
            <a:avLst/>
          </a:prstGeom>
        </p:spPr>
      </p:pic>
      <p:cxnSp>
        <p:nvCxnSpPr>
          <p:cNvPr id="45" name="Straight Arrow Connector 44">
            <a:extLst>
              <a:ext uri="{FF2B5EF4-FFF2-40B4-BE49-F238E27FC236}">
                <a16:creationId xmlns:a16="http://schemas.microsoft.com/office/drawing/2014/main" id="{88F24CCF-101C-4416-9F3B-0F1E3F20590C}"/>
              </a:ext>
            </a:extLst>
          </p:cNvPr>
          <p:cNvCxnSpPr>
            <a:cxnSpLocks/>
            <a:stCxn id="42" idx="3"/>
            <a:endCxn id="78" idx="3"/>
          </p:cNvCxnSpPr>
          <p:nvPr/>
        </p:nvCxnSpPr>
        <p:spPr>
          <a:xfrm flipH="1">
            <a:off x="7574258" y="2448115"/>
            <a:ext cx="979063" cy="976853"/>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554D06-0C17-40A9-B203-3F4971E63154}"/>
              </a:ext>
            </a:extLst>
          </p:cNvPr>
          <p:cNvCxnSpPr>
            <a:cxnSpLocks/>
            <a:stCxn id="42" idx="3"/>
            <a:endCxn id="51" idx="3"/>
          </p:cNvCxnSpPr>
          <p:nvPr/>
        </p:nvCxnSpPr>
        <p:spPr>
          <a:xfrm>
            <a:off x="8553321" y="2448115"/>
            <a:ext cx="949354" cy="976855"/>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7DDE810-621B-427D-AFA4-BA9890F18D9E}"/>
              </a:ext>
            </a:extLst>
          </p:cNvPr>
          <p:cNvSpPr/>
          <p:nvPr/>
        </p:nvSpPr>
        <p:spPr bwMode="auto">
          <a:xfrm rot="16200000">
            <a:off x="8631990" y="3444600"/>
            <a:ext cx="1741369" cy="1702108"/>
          </a:xfrm>
          <a:prstGeom prst="rect">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Rectangle 55">
            <a:extLst>
              <a:ext uri="{FF2B5EF4-FFF2-40B4-BE49-F238E27FC236}">
                <a16:creationId xmlns:a16="http://schemas.microsoft.com/office/drawing/2014/main" id="{2110C532-5394-44EF-8E8A-C055D95E5720}"/>
              </a:ext>
            </a:extLst>
          </p:cNvPr>
          <p:cNvSpPr/>
          <p:nvPr/>
        </p:nvSpPr>
        <p:spPr bwMode="auto">
          <a:xfrm>
            <a:off x="8947643" y="3560975"/>
            <a:ext cx="816999" cy="258064"/>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Proxy</a:t>
            </a:r>
            <a:endParaRPr lang="en-US" sz="1400" dirty="0">
              <a:gradFill>
                <a:gsLst>
                  <a:gs pos="40075">
                    <a:srgbClr val="FFFFFF"/>
                  </a:gs>
                  <a:gs pos="30000">
                    <a:srgbClr val="FFFFFF"/>
                  </a:gs>
                </a:gsLst>
                <a:lin ang="5400000" scaled="0"/>
              </a:gradFill>
            </a:endParaRPr>
          </a:p>
        </p:txBody>
      </p:sp>
      <p:sp>
        <p:nvSpPr>
          <p:cNvPr id="59" name="Rectangle: Rounded Corners 58">
            <a:extLst>
              <a:ext uri="{FF2B5EF4-FFF2-40B4-BE49-F238E27FC236}">
                <a16:creationId xmlns:a16="http://schemas.microsoft.com/office/drawing/2014/main" id="{4CB77845-CCB7-46E1-9796-637858FE5827}"/>
              </a:ext>
            </a:extLst>
          </p:cNvPr>
          <p:cNvSpPr/>
          <p:nvPr/>
        </p:nvSpPr>
        <p:spPr bwMode="auto">
          <a:xfrm>
            <a:off x="8039378" y="5510468"/>
            <a:ext cx="1023498" cy="71964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K8s Master</a:t>
            </a:r>
          </a:p>
        </p:txBody>
      </p:sp>
      <p:pic>
        <p:nvPicPr>
          <p:cNvPr id="60" name="Picture 59">
            <a:extLst>
              <a:ext uri="{FF2B5EF4-FFF2-40B4-BE49-F238E27FC236}">
                <a16:creationId xmlns:a16="http://schemas.microsoft.com/office/drawing/2014/main" id="{2E10D8DA-24EA-4161-AA91-C1C8BF00CEB8}"/>
              </a:ext>
            </a:extLst>
          </p:cNvPr>
          <p:cNvPicPr>
            <a:picLocks noChangeAspect="1"/>
          </p:cNvPicPr>
          <p:nvPr/>
        </p:nvPicPr>
        <p:blipFill>
          <a:blip r:embed="rId4"/>
          <a:stretch>
            <a:fillRect/>
          </a:stretch>
        </p:blipFill>
        <p:spPr>
          <a:xfrm>
            <a:off x="5415077" y="2721112"/>
            <a:ext cx="402720" cy="430857"/>
          </a:xfrm>
          <a:prstGeom prst="rect">
            <a:avLst/>
          </a:prstGeom>
        </p:spPr>
      </p:pic>
      <p:pic>
        <p:nvPicPr>
          <p:cNvPr id="64" name="Picture 63">
            <a:extLst>
              <a:ext uri="{FF2B5EF4-FFF2-40B4-BE49-F238E27FC236}">
                <a16:creationId xmlns:a16="http://schemas.microsoft.com/office/drawing/2014/main" id="{DCC03DEE-EEB0-452A-A03D-8E5977F37CC4}"/>
              </a:ext>
            </a:extLst>
          </p:cNvPr>
          <p:cNvPicPr>
            <a:picLocks noChangeAspect="1"/>
          </p:cNvPicPr>
          <p:nvPr/>
        </p:nvPicPr>
        <p:blipFill>
          <a:blip r:embed="rId5"/>
          <a:stretch>
            <a:fillRect/>
          </a:stretch>
        </p:blipFill>
        <p:spPr>
          <a:xfrm>
            <a:off x="5316514" y="1252239"/>
            <a:ext cx="1525011" cy="1348001"/>
          </a:xfrm>
          <a:prstGeom prst="rect">
            <a:avLst/>
          </a:prstGeom>
        </p:spPr>
      </p:pic>
      <p:cxnSp>
        <p:nvCxnSpPr>
          <p:cNvPr id="66" name="Connector: Elbow 65">
            <a:extLst>
              <a:ext uri="{FF2B5EF4-FFF2-40B4-BE49-F238E27FC236}">
                <a16:creationId xmlns:a16="http://schemas.microsoft.com/office/drawing/2014/main" id="{A164B06D-78B1-48BF-B844-9A61A539ECEB}"/>
              </a:ext>
            </a:extLst>
          </p:cNvPr>
          <p:cNvCxnSpPr>
            <a:cxnSpLocks/>
            <a:stCxn id="60" idx="2"/>
            <a:endCxn id="59" idx="1"/>
          </p:cNvCxnSpPr>
          <p:nvPr/>
        </p:nvCxnSpPr>
        <p:spPr>
          <a:xfrm rot="16200000" flipH="1">
            <a:off x="5468746" y="3299659"/>
            <a:ext cx="2718322" cy="242294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5206A36-8211-4734-9D47-7FF914D5571B}"/>
              </a:ext>
            </a:extLst>
          </p:cNvPr>
          <p:cNvSpPr txBox="1"/>
          <p:nvPr/>
        </p:nvSpPr>
        <p:spPr>
          <a:xfrm>
            <a:off x="6132562" y="3113848"/>
            <a:ext cx="1494774" cy="307777"/>
          </a:xfrm>
          <a:prstGeom prst="rect">
            <a:avLst/>
          </a:prstGeom>
          <a:noFill/>
        </p:spPr>
        <p:txBody>
          <a:bodyPr wrap="square" lIns="0" tIns="0" rIns="0" bIns="0" rtlCol="0">
            <a:spAutoFit/>
          </a:bodyPr>
          <a:lstStyle/>
          <a:p>
            <a:pPr algn="l"/>
            <a:r>
              <a:rPr lang="en-US" sz="1000" dirty="0" err="1">
                <a:gradFill>
                  <a:gsLst>
                    <a:gs pos="2917">
                      <a:schemeClr val="tx1"/>
                    </a:gs>
                    <a:gs pos="30000">
                      <a:schemeClr val="tx1"/>
                    </a:gs>
                  </a:gsLst>
                  <a:lin ang="5400000" scaled="0"/>
                </a:gradFill>
              </a:rPr>
              <a:t>Srv</a:t>
            </a:r>
            <a:r>
              <a:rPr lang="en-US" sz="1000" dirty="0">
                <a:gradFill>
                  <a:gsLst>
                    <a:gs pos="2917">
                      <a:schemeClr val="tx1"/>
                    </a:gs>
                    <a:gs pos="30000">
                      <a:schemeClr val="tx1"/>
                    </a:gs>
                  </a:gsLst>
                  <a:lin ang="5400000" scaled="0"/>
                </a:gradFill>
              </a:rPr>
              <a:t>. Red:  10.1.1.10/33800</a:t>
            </a:r>
          </a:p>
          <a:p>
            <a:pPr algn="l"/>
            <a:r>
              <a:rPr lang="en-US" sz="1000" dirty="0" err="1">
                <a:gradFill>
                  <a:gsLst>
                    <a:gs pos="2917">
                      <a:schemeClr val="tx1"/>
                    </a:gs>
                    <a:gs pos="30000">
                      <a:schemeClr val="tx1"/>
                    </a:gs>
                  </a:gsLst>
                  <a:lin ang="5400000" scaled="0"/>
                </a:gradFill>
              </a:rPr>
              <a:t>Srv</a:t>
            </a:r>
            <a:r>
              <a:rPr lang="en-US" sz="1000" dirty="0">
                <a:gradFill>
                  <a:gsLst>
                    <a:gs pos="2917">
                      <a:schemeClr val="tx1"/>
                    </a:gs>
                    <a:gs pos="30000">
                      <a:schemeClr val="tx1"/>
                    </a:gs>
                  </a:gsLst>
                  <a:lin ang="5400000" scaled="0"/>
                </a:gradFill>
              </a:rPr>
              <a:t>. Blue: 10.1.1.10/33803</a:t>
            </a:r>
          </a:p>
        </p:txBody>
      </p:sp>
      <p:sp>
        <p:nvSpPr>
          <p:cNvPr id="77" name="TextBox 76">
            <a:extLst>
              <a:ext uri="{FF2B5EF4-FFF2-40B4-BE49-F238E27FC236}">
                <a16:creationId xmlns:a16="http://schemas.microsoft.com/office/drawing/2014/main" id="{43E239FC-8926-48E7-9969-CB586483EDFD}"/>
              </a:ext>
            </a:extLst>
          </p:cNvPr>
          <p:cNvSpPr txBox="1"/>
          <p:nvPr/>
        </p:nvSpPr>
        <p:spPr>
          <a:xfrm>
            <a:off x="9502674" y="3110931"/>
            <a:ext cx="1494774" cy="307777"/>
          </a:xfrm>
          <a:prstGeom prst="rect">
            <a:avLst/>
          </a:prstGeom>
          <a:noFill/>
        </p:spPr>
        <p:txBody>
          <a:bodyPr wrap="square" lIns="0" tIns="0" rIns="0" bIns="0" rtlCol="0">
            <a:spAutoFit/>
          </a:bodyPr>
          <a:lstStyle/>
          <a:p>
            <a:pPr algn="l"/>
            <a:r>
              <a:rPr lang="en-US" sz="1000" dirty="0" err="1">
                <a:gradFill>
                  <a:gsLst>
                    <a:gs pos="2917">
                      <a:schemeClr val="tx1"/>
                    </a:gs>
                    <a:gs pos="30000">
                      <a:schemeClr val="tx1"/>
                    </a:gs>
                  </a:gsLst>
                  <a:lin ang="5400000" scaled="0"/>
                </a:gradFill>
              </a:rPr>
              <a:t>Srv</a:t>
            </a:r>
            <a:r>
              <a:rPr lang="en-US" sz="1000" dirty="0">
                <a:gradFill>
                  <a:gsLst>
                    <a:gs pos="2917">
                      <a:schemeClr val="tx1"/>
                    </a:gs>
                    <a:gs pos="30000">
                      <a:schemeClr val="tx1"/>
                    </a:gs>
                  </a:gsLst>
                  <a:lin ang="5400000" scaled="0"/>
                </a:gradFill>
              </a:rPr>
              <a:t>. Red:  10.1.1.20/33800</a:t>
            </a:r>
          </a:p>
          <a:p>
            <a:pPr algn="l"/>
            <a:r>
              <a:rPr lang="en-US" sz="1000" dirty="0" err="1">
                <a:gradFill>
                  <a:gsLst>
                    <a:gs pos="2917">
                      <a:schemeClr val="tx1"/>
                    </a:gs>
                    <a:gs pos="30000">
                      <a:schemeClr val="tx1"/>
                    </a:gs>
                  </a:gsLst>
                  <a:lin ang="5400000" scaled="0"/>
                </a:gradFill>
              </a:rPr>
              <a:t>Srv</a:t>
            </a:r>
            <a:r>
              <a:rPr lang="en-US" sz="1000" dirty="0">
                <a:gradFill>
                  <a:gsLst>
                    <a:gs pos="2917">
                      <a:schemeClr val="tx1"/>
                    </a:gs>
                    <a:gs pos="30000">
                      <a:schemeClr val="tx1"/>
                    </a:gs>
                  </a:gsLst>
                  <a:lin ang="5400000" scaled="0"/>
                </a:gradFill>
              </a:rPr>
              <a:t>. Blue: 10.1.1.20/33803</a:t>
            </a:r>
          </a:p>
        </p:txBody>
      </p:sp>
      <p:cxnSp>
        <p:nvCxnSpPr>
          <p:cNvPr id="31" name="Straight Arrow Connector 30">
            <a:extLst>
              <a:ext uri="{FF2B5EF4-FFF2-40B4-BE49-F238E27FC236}">
                <a16:creationId xmlns:a16="http://schemas.microsoft.com/office/drawing/2014/main" id="{8DB214D4-45DF-4254-96A0-B50E700A717B}"/>
              </a:ext>
            </a:extLst>
          </p:cNvPr>
          <p:cNvCxnSpPr>
            <a:cxnSpLocks/>
          </p:cNvCxnSpPr>
          <p:nvPr/>
        </p:nvCxnSpPr>
        <p:spPr>
          <a:xfrm>
            <a:off x="7175926" y="3802466"/>
            <a:ext cx="0" cy="274320"/>
          </a:xfrm>
          <a:prstGeom prst="straightConnector1">
            <a:avLst/>
          </a:prstGeom>
          <a:ln w="9525">
            <a:solidFill>
              <a:srgbClr val="00B0F0"/>
            </a:solidFill>
            <a:prstDash val="solid"/>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4B34F58-6462-42C0-A23A-3318AFC3C2C4}"/>
              </a:ext>
            </a:extLst>
          </p:cNvPr>
          <p:cNvCxnSpPr>
            <a:cxnSpLocks/>
          </p:cNvCxnSpPr>
          <p:nvPr/>
        </p:nvCxnSpPr>
        <p:spPr>
          <a:xfrm>
            <a:off x="7019224" y="4091590"/>
            <a:ext cx="4010" cy="685800"/>
          </a:xfrm>
          <a:prstGeom prst="straightConnector1">
            <a:avLst/>
          </a:prstGeom>
          <a:ln w="9525">
            <a:solidFill>
              <a:srgbClr val="0070C0"/>
            </a:solidFill>
            <a:prstDash val="dash"/>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31BB106-A67F-463D-9CA2-3880D05EB481}"/>
              </a:ext>
            </a:extLst>
          </p:cNvPr>
          <p:cNvCxnSpPr>
            <a:cxnSpLocks/>
          </p:cNvCxnSpPr>
          <p:nvPr/>
        </p:nvCxnSpPr>
        <p:spPr>
          <a:xfrm>
            <a:off x="10020359" y="4223033"/>
            <a:ext cx="0" cy="585216"/>
          </a:xfrm>
          <a:prstGeom prst="straightConnector1">
            <a:avLst/>
          </a:prstGeom>
          <a:ln w="9525">
            <a:solidFill>
              <a:srgbClr val="FF0000"/>
            </a:solidFill>
            <a:prstDash val="dash"/>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A600E13-2CF4-4CDA-AB59-E9A142CCE6F6}"/>
              </a:ext>
            </a:extLst>
          </p:cNvPr>
          <p:cNvCxnSpPr>
            <a:cxnSpLocks/>
          </p:cNvCxnSpPr>
          <p:nvPr/>
        </p:nvCxnSpPr>
        <p:spPr>
          <a:xfrm>
            <a:off x="9566557" y="3818144"/>
            <a:ext cx="0" cy="404889"/>
          </a:xfrm>
          <a:prstGeom prst="straightConnector1">
            <a:avLst/>
          </a:prstGeom>
          <a:ln w="9525">
            <a:solidFill>
              <a:srgbClr val="FF0000"/>
            </a:solidFill>
            <a:prstDash val="solid"/>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C9F1B141-7275-4877-960D-E1D2BCABA086}"/>
              </a:ext>
            </a:extLst>
          </p:cNvPr>
          <p:cNvSpPr txBox="1"/>
          <p:nvPr/>
        </p:nvSpPr>
        <p:spPr>
          <a:xfrm>
            <a:off x="9502674" y="5176606"/>
            <a:ext cx="1107578"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VM2- 10.1.1.20</a:t>
            </a:r>
          </a:p>
        </p:txBody>
      </p:sp>
      <p:pic>
        <p:nvPicPr>
          <p:cNvPr id="143" name="Picture 142">
            <a:extLst>
              <a:ext uri="{FF2B5EF4-FFF2-40B4-BE49-F238E27FC236}">
                <a16:creationId xmlns:a16="http://schemas.microsoft.com/office/drawing/2014/main" id="{6B2AE49C-6F3F-4A3B-B3CA-8602F405B182}"/>
              </a:ext>
            </a:extLst>
          </p:cNvPr>
          <p:cNvPicPr>
            <a:picLocks noChangeAspect="1"/>
          </p:cNvPicPr>
          <p:nvPr/>
        </p:nvPicPr>
        <p:blipFill>
          <a:blip r:embed="rId2"/>
          <a:stretch>
            <a:fillRect/>
          </a:stretch>
        </p:blipFill>
        <p:spPr>
          <a:xfrm>
            <a:off x="7417824" y="4803056"/>
            <a:ext cx="313403" cy="307042"/>
          </a:xfrm>
          <a:prstGeom prst="rect">
            <a:avLst/>
          </a:prstGeom>
          <a:solidFill>
            <a:schemeClr val="accent2">
              <a:lumMod val="50000"/>
              <a:lumOff val="50000"/>
            </a:schemeClr>
          </a:solidFill>
          <a:ln>
            <a:solidFill>
              <a:schemeClr val="accent1"/>
            </a:solidFill>
          </a:ln>
        </p:spPr>
      </p:pic>
      <p:pic>
        <p:nvPicPr>
          <p:cNvPr id="144" name="Picture 143">
            <a:extLst>
              <a:ext uri="{FF2B5EF4-FFF2-40B4-BE49-F238E27FC236}">
                <a16:creationId xmlns:a16="http://schemas.microsoft.com/office/drawing/2014/main" id="{CE972BB0-7C5D-4BA1-8AF6-C4F4706E16A8}"/>
              </a:ext>
            </a:extLst>
          </p:cNvPr>
          <p:cNvPicPr>
            <a:picLocks noChangeAspect="1"/>
          </p:cNvPicPr>
          <p:nvPr/>
        </p:nvPicPr>
        <p:blipFill>
          <a:blip r:embed="rId2"/>
          <a:stretch>
            <a:fillRect/>
          </a:stretch>
        </p:blipFill>
        <p:spPr>
          <a:xfrm>
            <a:off x="8785499" y="4803056"/>
            <a:ext cx="313403" cy="307042"/>
          </a:xfrm>
          <a:prstGeom prst="rect">
            <a:avLst/>
          </a:prstGeom>
          <a:solidFill>
            <a:schemeClr val="accent2">
              <a:lumMod val="50000"/>
              <a:lumOff val="50000"/>
            </a:schemeClr>
          </a:solidFill>
          <a:ln>
            <a:solidFill>
              <a:schemeClr val="accent1"/>
            </a:solidFill>
          </a:ln>
        </p:spPr>
      </p:pic>
      <p:pic>
        <p:nvPicPr>
          <p:cNvPr id="145" name="Picture 144">
            <a:extLst>
              <a:ext uri="{FF2B5EF4-FFF2-40B4-BE49-F238E27FC236}">
                <a16:creationId xmlns:a16="http://schemas.microsoft.com/office/drawing/2014/main" id="{3CBE31EF-BD11-4EC0-9E3A-BE2FA3347B37}"/>
              </a:ext>
            </a:extLst>
          </p:cNvPr>
          <p:cNvPicPr>
            <a:picLocks noChangeAspect="1"/>
          </p:cNvPicPr>
          <p:nvPr/>
        </p:nvPicPr>
        <p:blipFill>
          <a:blip r:embed="rId2"/>
          <a:stretch>
            <a:fillRect/>
          </a:stretch>
        </p:blipFill>
        <p:spPr>
          <a:xfrm>
            <a:off x="7954593" y="4795412"/>
            <a:ext cx="313403" cy="307042"/>
          </a:xfrm>
          <a:prstGeom prst="rect">
            <a:avLst/>
          </a:prstGeom>
          <a:solidFill>
            <a:schemeClr val="accent3"/>
          </a:solidFill>
          <a:ln>
            <a:solidFill>
              <a:schemeClr val="accent1"/>
            </a:solidFill>
          </a:ln>
        </p:spPr>
      </p:pic>
      <p:pic>
        <p:nvPicPr>
          <p:cNvPr id="146" name="Picture 145">
            <a:extLst>
              <a:ext uri="{FF2B5EF4-FFF2-40B4-BE49-F238E27FC236}">
                <a16:creationId xmlns:a16="http://schemas.microsoft.com/office/drawing/2014/main" id="{D9E5B99F-1A5A-42A1-B627-31F8069D910D}"/>
              </a:ext>
            </a:extLst>
          </p:cNvPr>
          <p:cNvPicPr>
            <a:picLocks noChangeAspect="1"/>
          </p:cNvPicPr>
          <p:nvPr/>
        </p:nvPicPr>
        <p:blipFill>
          <a:blip r:embed="rId2"/>
          <a:stretch>
            <a:fillRect/>
          </a:stretch>
        </p:blipFill>
        <p:spPr>
          <a:xfrm>
            <a:off x="9311265" y="4806236"/>
            <a:ext cx="313403" cy="307042"/>
          </a:xfrm>
          <a:prstGeom prst="rect">
            <a:avLst/>
          </a:prstGeom>
          <a:solidFill>
            <a:schemeClr val="accent3"/>
          </a:solidFill>
          <a:ln>
            <a:solidFill>
              <a:schemeClr val="accent1"/>
            </a:solidFill>
          </a:ln>
        </p:spPr>
      </p:pic>
      <p:pic>
        <p:nvPicPr>
          <p:cNvPr id="147" name="Picture 146">
            <a:extLst>
              <a:ext uri="{FF2B5EF4-FFF2-40B4-BE49-F238E27FC236}">
                <a16:creationId xmlns:a16="http://schemas.microsoft.com/office/drawing/2014/main" id="{AE2105F9-8798-4601-B8B6-960560A079AB}"/>
              </a:ext>
            </a:extLst>
          </p:cNvPr>
          <p:cNvPicPr>
            <a:picLocks noChangeAspect="1"/>
          </p:cNvPicPr>
          <p:nvPr/>
        </p:nvPicPr>
        <p:blipFill>
          <a:blip r:embed="rId2"/>
          <a:stretch>
            <a:fillRect/>
          </a:stretch>
        </p:blipFill>
        <p:spPr>
          <a:xfrm>
            <a:off x="9872379" y="4806235"/>
            <a:ext cx="313403" cy="307042"/>
          </a:xfrm>
          <a:prstGeom prst="rect">
            <a:avLst/>
          </a:prstGeom>
          <a:solidFill>
            <a:schemeClr val="accent3"/>
          </a:solidFill>
          <a:ln>
            <a:solidFill>
              <a:schemeClr val="accent1"/>
            </a:solidFill>
          </a:ln>
        </p:spPr>
      </p:pic>
      <p:cxnSp>
        <p:nvCxnSpPr>
          <p:cNvPr id="163" name="Straight Connector 162">
            <a:extLst>
              <a:ext uri="{FF2B5EF4-FFF2-40B4-BE49-F238E27FC236}">
                <a16:creationId xmlns:a16="http://schemas.microsoft.com/office/drawing/2014/main" id="{C9B6F4E1-46AA-41F5-B660-1D87C4AEDEAB}"/>
              </a:ext>
            </a:extLst>
          </p:cNvPr>
          <p:cNvCxnSpPr>
            <a:cxnSpLocks/>
          </p:cNvCxnSpPr>
          <p:nvPr/>
        </p:nvCxnSpPr>
        <p:spPr>
          <a:xfrm>
            <a:off x="7027602" y="4071938"/>
            <a:ext cx="1920240" cy="0"/>
          </a:xfrm>
          <a:prstGeom prst="line">
            <a:avLst/>
          </a:prstGeom>
          <a:ln w="9525">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F428D88C-1094-4DBD-9540-6281FD72C32D}"/>
              </a:ext>
            </a:extLst>
          </p:cNvPr>
          <p:cNvCxnSpPr>
            <a:cxnSpLocks/>
          </p:cNvCxnSpPr>
          <p:nvPr/>
        </p:nvCxnSpPr>
        <p:spPr>
          <a:xfrm>
            <a:off x="7569270" y="4106889"/>
            <a:ext cx="4010" cy="685800"/>
          </a:xfrm>
          <a:prstGeom prst="straightConnector1">
            <a:avLst/>
          </a:prstGeom>
          <a:ln w="9525">
            <a:solidFill>
              <a:srgbClr val="0070C0"/>
            </a:solidFill>
            <a:prstDash val="dash"/>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D7B1AB6-6EC3-45A0-85B2-E1BA02DC5EDB}"/>
              </a:ext>
            </a:extLst>
          </p:cNvPr>
          <p:cNvCxnSpPr>
            <a:cxnSpLocks/>
          </p:cNvCxnSpPr>
          <p:nvPr/>
        </p:nvCxnSpPr>
        <p:spPr>
          <a:xfrm>
            <a:off x="8944752" y="4105403"/>
            <a:ext cx="4010" cy="685800"/>
          </a:xfrm>
          <a:prstGeom prst="straightConnector1">
            <a:avLst/>
          </a:prstGeom>
          <a:ln w="9525">
            <a:solidFill>
              <a:srgbClr val="0070C0"/>
            </a:solidFill>
            <a:prstDash val="dash"/>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503C713-7DCE-41F7-8324-A3AD80017960}"/>
              </a:ext>
            </a:extLst>
          </p:cNvPr>
          <p:cNvCxnSpPr>
            <a:cxnSpLocks/>
          </p:cNvCxnSpPr>
          <p:nvPr/>
        </p:nvCxnSpPr>
        <p:spPr>
          <a:xfrm>
            <a:off x="8099175" y="4224338"/>
            <a:ext cx="1920240" cy="0"/>
          </a:xfrm>
          <a:prstGeom prst="line">
            <a:avLst/>
          </a:prstGeom>
          <a:ln w="952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064A14C8-ED89-4F9E-83FA-ECD31AC3C058}"/>
              </a:ext>
            </a:extLst>
          </p:cNvPr>
          <p:cNvCxnSpPr>
            <a:cxnSpLocks/>
          </p:cNvCxnSpPr>
          <p:nvPr/>
        </p:nvCxnSpPr>
        <p:spPr>
          <a:xfrm>
            <a:off x="9453622" y="4217840"/>
            <a:ext cx="0" cy="585216"/>
          </a:xfrm>
          <a:prstGeom prst="straightConnector1">
            <a:avLst/>
          </a:prstGeom>
          <a:ln w="9525">
            <a:solidFill>
              <a:srgbClr val="FF0000"/>
            </a:solidFill>
            <a:prstDash val="dash"/>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870360E-5EEF-4702-A4E2-4A7B545FF3FF}"/>
              </a:ext>
            </a:extLst>
          </p:cNvPr>
          <p:cNvCxnSpPr>
            <a:cxnSpLocks/>
          </p:cNvCxnSpPr>
          <p:nvPr/>
        </p:nvCxnSpPr>
        <p:spPr>
          <a:xfrm>
            <a:off x="8101300" y="4214812"/>
            <a:ext cx="0" cy="585216"/>
          </a:xfrm>
          <a:prstGeom prst="straightConnector1">
            <a:avLst/>
          </a:prstGeom>
          <a:ln w="9525">
            <a:solidFill>
              <a:srgbClr val="FF0000"/>
            </a:solidFill>
            <a:prstDash val="dash"/>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91" name="Text Placeholder 2">
            <a:extLst>
              <a:ext uri="{FF2B5EF4-FFF2-40B4-BE49-F238E27FC236}">
                <a16:creationId xmlns:a16="http://schemas.microsoft.com/office/drawing/2014/main" id="{E3611CBA-B232-44B6-B4AB-0F3BC03F945C}"/>
              </a:ext>
            </a:extLst>
          </p:cNvPr>
          <p:cNvSpPr>
            <a:spLocks noGrp="1"/>
          </p:cNvSpPr>
          <p:nvPr>
            <p:ph type="body" sz="quarter" idx="10"/>
          </p:nvPr>
        </p:nvSpPr>
        <p:spPr>
          <a:xfrm>
            <a:off x="84325" y="1424736"/>
            <a:ext cx="4861307" cy="4678204"/>
          </a:xfrm>
        </p:spPr>
        <p:txBody>
          <a:bodyPr/>
          <a:lstStyle/>
          <a:p>
            <a:r>
              <a:rPr lang="en-US" sz="2000" dirty="0"/>
              <a:t>Exposes a service externally over an ELB/ILB VIP – provides L4 load balancing</a:t>
            </a:r>
          </a:p>
          <a:p>
            <a:r>
              <a:rPr lang="en-US" sz="2000" dirty="0"/>
              <a:t>Traffic is load balanced to all VMs on a specific port which maps to a service – traffic is then load balanced to services Pods by </a:t>
            </a:r>
            <a:r>
              <a:rPr lang="en-US" sz="2000" dirty="0" err="1"/>
              <a:t>KubeProxy</a:t>
            </a:r>
            <a:endParaRPr lang="en-US" sz="2000" dirty="0"/>
          </a:p>
          <a:p>
            <a:r>
              <a:rPr lang="en-US" sz="2000" dirty="0"/>
              <a:t>LB VIPs can be static or dynamic</a:t>
            </a:r>
          </a:p>
          <a:p>
            <a:r>
              <a:rPr lang="en-US" sz="2000" dirty="0"/>
              <a:t>Health probes per VM</a:t>
            </a:r>
          </a:p>
          <a:p>
            <a:r>
              <a:rPr lang="en-US" sz="2000" dirty="0"/>
              <a:t>A VIP for every service but only one </a:t>
            </a:r>
            <a:r>
              <a:rPr lang="en-US" sz="2000" dirty="0" err="1"/>
              <a:t>LoadBalancer</a:t>
            </a:r>
            <a:endParaRPr lang="en-US" sz="2000" dirty="0"/>
          </a:p>
          <a:p>
            <a:r>
              <a:rPr lang="en-US" sz="2000" dirty="0" err="1"/>
              <a:t>ExternalTrafficPolicy:Local</a:t>
            </a:r>
            <a:r>
              <a:rPr lang="en-US" sz="2000" dirty="0"/>
              <a:t>, preserves client source IP</a:t>
            </a:r>
          </a:p>
          <a:p>
            <a:r>
              <a:rPr lang="en-US" sz="2000" dirty="0" err="1"/>
              <a:t>ExternalTrafficPolicy:Cluster</a:t>
            </a:r>
            <a:r>
              <a:rPr lang="en-US" sz="2000" dirty="0"/>
              <a:t> achieves balanced distribution</a:t>
            </a:r>
            <a:endParaRPr lang="en-US" sz="2400" dirty="0"/>
          </a:p>
        </p:txBody>
      </p:sp>
      <p:sp>
        <p:nvSpPr>
          <p:cNvPr id="44" name="TextBox 43">
            <a:extLst>
              <a:ext uri="{FF2B5EF4-FFF2-40B4-BE49-F238E27FC236}">
                <a16:creationId xmlns:a16="http://schemas.microsoft.com/office/drawing/2014/main" id="{C8775E51-1EDD-49FC-9AAD-AB6BBE647088}"/>
              </a:ext>
            </a:extLst>
          </p:cNvPr>
          <p:cNvSpPr txBox="1"/>
          <p:nvPr/>
        </p:nvSpPr>
        <p:spPr>
          <a:xfrm>
            <a:off x="9715941" y="1987351"/>
            <a:ext cx="1612529" cy="8987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Azure ARM</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a:ea typeface="+mn-ea"/>
              <a:cs typeface="+mn-cs"/>
            </a:endParaRPr>
          </a:p>
        </p:txBody>
      </p:sp>
      <p:pic>
        <p:nvPicPr>
          <p:cNvPr id="47" name="Graphic 46">
            <a:extLst>
              <a:ext uri="{FF2B5EF4-FFF2-40B4-BE49-F238E27FC236}">
                <a16:creationId xmlns:a16="http://schemas.microsoft.com/office/drawing/2014/main" id="{16625721-A10A-478C-968B-F3E0985D406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05424" y="1567861"/>
            <a:ext cx="632946" cy="489428"/>
          </a:xfrm>
          <a:prstGeom prst="rect">
            <a:avLst/>
          </a:prstGeom>
        </p:spPr>
      </p:pic>
      <p:cxnSp>
        <p:nvCxnSpPr>
          <p:cNvPr id="4" name="Connector: Elbow 3">
            <a:extLst>
              <a:ext uri="{FF2B5EF4-FFF2-40B4-BE49-F238E27FC236}">
                <a16:creationId xmlns:a16="http://schemas.microsoft.com/office/drawing/2014/main" id="{8D732D59-DE99-49B1-ACDF-2DBDE1AFD625}"/>
              </a:ext>
            </a:extLst>
          </p:cNvPr>
          <p:cNvCxnSpPr>
            <a:cxnSpLocks/>
            <a:stCxn id="59" idx="3"/>
            <a:endCxn id="47" idx="3"/>
          </p:cNvCxnSpPr>
          <p:nvPr/>
        </p:nvCxnSpPr>
        <p:spPr>
          <a:xfrm flipV="1">
            <a:off x="9062876" y="1812575"/>
            <a:ext cx="1775494" cy="4057716"/>
          </a:xfrm>
          <a:prstGeom prst="bentConnector3">
            <a:avLst>
              <a:gd name="adj1" fmla="val 14477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E98B2E5-D973-4EEC-9B9B-2EF86F7B37DB}"/>
              </a:ext>
            </a:extLst>
          </p:cNvPr>
          <p:cNvCxnSpPr/>
          <p:nvPr/>
        </p:nvCxnSpPr>
        <p:spPr>
          <a:xfrm flipH="1">
            <a:off x="9040911" y="1812575"/>
            <a:ext cx="111426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1652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CC5A-0420-4CB8-93DB-C1A6D64E2EA1}"/>
              </a:ext>
            </a:extLst>
          </p:cNvPr>
          <p:cNvSpPr>
            <a:spLocks noGrp="1"/>
          </p:cNvSpPr>
          <p:nvPr>
            <p:ph type="title"/>
          </p:nvPr>
        </p:nvSpPr>
        <p:spPr/>
        <p:txBody>
          <a:bodyPr/>
          <a:lstStyle/>
          <a:p>
            <a:r>
              <a:rPr lang="en-US" dirty="0"/>
              <a:t>Lab Exercise 3: Create Kubernetes Services</a:t>
            </a:r>
          </a:p>
        </p:txBody>
      </p:sp>
      <p:sp>
        <p:nvSpPr>
          <p:cNvPr id="3" name="Text Placeholder 2">
            <a:extLst>
              <a:ext uri="{FF2B5EF4-FFF2-40B4-BE49-F238E27FC236}">
                <a16:creationId xmlns:a16="http://schemas.microsoft.com/office/drawing/2014/main" id="{7EBBF3CE-8372-4A5D-AEF6-AEA8BBD846C3}"/>
              </a:ext>
            </a:extLst>
          </p:cNvPr>
          <p:cNvSpPr>
            <a:spLocks noGrp="1"/>
          </p:cNvSpPr>
          <p:nvPr>
            <p:ph type="body" sz="quarter" idx="10"/>
          </p:nvPr>
        </p:nvSpPr>
        <p:spPr>
          <a:xfrm>
            <a:off x="584199" y="1435497"/>
            <a:ext cx="11328977" cy="3348609"/>
          </a:xfrm>
        </p:spPr>
        <p:txBody>
          <a:bodyPr/>
          <a:lstStyle/>
          <a:p>
            <a:r>
              <a:rPr lang="en-US" sz="3200" dirty="0">
                <a:latin typeface="Segoe UI Light" panose="020B0502040204020203" pitchFamily="34" charset="0"/>
                <a:cs typeface="Segoe UI Light" panose="020B0502040204020203" pitchFamily="34" charset="0"/>
              </a:rPr>
              <a:t>Goals</a:t>
            </a:r>
            <a:endParaRPr lang="en-US" dirty="0">
              <a:latin typeface="Segoe UI Light" panose="020B0502040204020203" pitchFamily="34" charset="0"/>
              <a:cs typeface="Segoe UI Light" panose="020B0502040204020203" pitchFamily="34" charset="0"/>
            </a:endParaRPr>
          </a:p>
          <a:p>
            <a:pPr lvl="1"/>
            <a:r>
              <a:rPr lang="en-US" sz="2400" dirty="0">
                <a:latin typeface="Segoe UI Light" panose="020B0502040204020203" pitchFamily="34" charset="0"/>
                <a:cs typeface="Segoe UI Light" panose="020B0502040204020203" pitchFamily="34" charset="0"/>
              </a:rPr>
              <a:t>Create a Kubernetes Namespaces – a way to partition your cluster and isolate apps</a:t>
            </a:r>
          </a:p>
          <a:p>
            <a:pPr lvl="1"/>
            <a:r>
              <a:rPr lang="en-US" sz="2400" dirty="0">
                <a:latin typeface="Segoe UI Light" panose="020B0502040204020203" pitchFamily="34" charset="0"/>
                <a:cs typeface="Segoe UI Light" panose="020B0502040204020203" pitchFamily="34" charset="0"/>
              </a:rPr>
              <a:t>Create deployments and expose them as Cluster Services</a:t>
            </a:r>
          </a:p>
          <a:p>
            <a:pPr lvl="1"/>
            <a:r>
              <a:rPr lang="en-US" sz="2400" dirty="0">
                <a:latin typeface="Segoe UI Light" panose="020B0502040204020203" pitchFamily="34" charset="0"/>
                <a:cs typeface="Segoe UI Light" panose="020B0502040204020203" pitchFamily="34" charset="0"/>
              </a:rPr>
              <a:t>Expose the deployments as </a:t>
            </a:r>
            <a:r>
              <a:rPr lang="en-US" sz="2400" dirty="0" err="1">
                <a:latin typeface="Segoe UI Light" panose="020B0502040204020203" pitchFamily="34" charset="0"/>
                <a:cs typeface="Segoe UI Light" panose="020B0502040204020203" pitchFamily="34" charset="0"/>
              </a:rPr>
              <a:t>Loadbalancer</a:t>
            </a:r>
            <a:r>
              <a:rPr lang="en-US" sz="2400" dirty="0">
                <a:latin typeface="Segoe UI Light" panose="020B0502040204020203" pitchFamily="34" charset="0"/>
                <a:cs typeface="Segoe UI Light" panose="020B0502040204020203" pitchFamily="34" charset="0"/>
              </a:rPr>
              <a:t> Services</a:t>
            </a:r>
            <a:endParaRPr lang="en-US" dirty="0">
              <a:latin typeface="Segoe UI Light" panose="020B0502040204020203" pitchFamily="34" charset="0"/>
              <a:cs typeface="Segoe UI Light" panose="020B0502040204020203" pitchFamily="34" charset="0"/>
            </a:endParaRPr>
          </a:p>
          <a:p>
            <a:r>
              <a:rPr lang="en-US" sz="3200" dirty="0">
                <a:latin typeface="Segoe UI Light" panose="020B0502040204020203" pitchFamily="34" charset="0"/>
                <a:cs typeface="Segoe UI Light" panose="020B0502040204020203" pitchFamily="34" charset="0"/>
              </a:rPr>
              <a:t>Instructions can be found under </a:t>
            </a:r>
            <a:r>
              <a:rPr lang="en-US" sz="3200" dirty="0">
                <a:solidFill>
                  <a:srgbClr val="0070C0"/>
                </a:solidFill>
                <a:latin typeface="Segoe UI Light" panose="020B0502040204020203" pitchFamily="34" charset="0"/>
                <a:cs typeface="Segoe UI Light" panose="020B0502040204020203" pitchFamily="34" charset="0"/>
              </a:rPr>
              <a:t>“Exercise3 - Create K8S Service”</a:t>
            </a:r>
            <a:r>
              <a:rPr lang="en-US" sz="3200" dirty="0">
                <a:latin typeface="Segoe UI Light" panose="020B0502040204020203" pitchFamily="34" charset="0"/>
                <a:cs typeface="Segoe UI Light" panose="020B0502040204020203" pitchFamily="34" charset="0"/>
              </a:rPr>
              <a:t> folder </a:t>
            </a:r>
          </a:p>
          <a:p>
            <a:pPr lvl="1"/>
            <a:endParaRPr lang="en-US" sz="2400" dirty="0"/>
          </a:p>
        </p:txBody>
      </p:sp>
    </p:spTree>
    <p:extLst>
      <p:ext uri="{BB962C8B-B14F-4D97-AF65-F5344CB8AC3E}">
        <p14:creationId xmlns:p14="http://schemas.microsoft.com/office/powerpoint/2010/main" val="37727945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a:solidFill>
                  <a:schemeClr val="tx1"/>
                </a:solidFill>
              </a:rPr>
              <a:t>What is a </a:t>
            </a:r>
            <a:r>
              <a:rPr lang="en-US" sz="4705">
                <a:solidFill>
                  <a:schemeClr val="tx1"/>
                </a:solidFill>
                <a:latin typeface="Segoe UI Light" panose="020B0502040204020203" pitchFamily="34" charset="0"/>
                <a:cs typeface="Segoe UI Light" panose="020B0502040204020203" pitchFamily="34" charset="0"/>
              </a:rPr>
              <a:t>container</a:t>
            </a:r>
            <a:r>
              <a:rPr lang="en-US" sz="4705">
                <a:solidFill>
                  <a:schemeClr val="tx1"/>
                </a:solidFill>
              </a:rPr>
              <a:t>?</a:t>
            </a:r>
          </a:p>
        </p:txBody>
      </p:sp>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821433"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5960826" y="7028253"/>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Containers</a:t>
            </a:r>
            <a:r>
              <a:rPr kumimoji="0" lang="en-US" sz="1372"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 operating system virtualization</a:t>
            </a:r>
          </a:p>
        </p:txBody>
      </p:sp>
      <p:sp>
        <p:nvSpPr>
          <p:cNvPr id="22" name="TextBox 21">
            <a:extLst>
              <a:ext uri="{FF2B5EF4-FFF2-40B4-BE49-F238E27FC236}">
                <a16:creationId xmlns:a16="http://schemas.microsoft.com/office/drawing/2014/main" id="{58CD8594-DF79-4270-86F2-B7DFBF1F7C57}"/>
              </a:ext>
            </a:extLst>
          </p:cNvPr>
          <p:cNvSpPr txBox="1"/>
          <p:nvPr/>
        </p:nvSpPr>
        <p:spPr>
          <a:xfrm>
            <a:off x="821432" y="1408267"/>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Traditional virtual machines = hardware virtualization</a:t>
            </a:r>
          </a:p>
        </p:txBody>
      </p:sp>
      <p:sp>
        <p:nvSpPr>
          <p:cNvPr id="23" name="TextBox 22">
            <a:extLst>
              <a:ext uri="{FF2B5EF4-FFF2-40B4-BE49-F238E27FC236}">
                <a16:creationId xmlns:a16="http://schemas.microsoft.com/office/drawing/2014/main" id="{88A36551-00FC-46D1-ABF2-BD3F3F065C82}"/>
              </a:ext>
            </a:extLst>
          </p:cNvPr>
          <p:cNvSpPr txBox="1"/>
          <p:nvPr/>
        </p:nvSpPr>
        <p:spPr>
          <a:xfrm>
            <a:off x="6431688" y="4261460"/>
            <a:ext cx="5091572" cy="1723549"/>
          </a:xfrm>
          <a:prstGeom prst="rect">
            <a:avLst/>
          </a:prstGeom>
          <a:noFill/>
        </p:spPr>
        <p:txBody>
          <a:bodyPr wrap="square" lIns="0" tIns="0" rIns="0" bIns="0" rtlCol="0">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lumMod val="50000"/>
                  </a:srgbClr>
                </a:solidFill>
                <a:effectLst/>
                <a:uLnTx/>
                <a:uFillTx/>
                <a:latin typeface="Segoe UI"/>
                <a:ea typeface="+mn-ea"/>
                <a:cs typeface="Segoe UI Light" panose="020B0502040204020203" pitchFamily="34" charset="0"/>
              </a:rPr>
              <a:t>Small footprint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lumMod val="50000"/>
                  </a:srgbClr>
                </a:solidFill>
                <a:effectLst/>
                <a:uLnTx/>
                <a:uFillTx/>
                <a:latin typeface="Segoe UI"/>
                <a:ea typeface="+mn-ea"/>
                <a:cs typeface="Segoe UI Light" panose="020B0502040204020203" pitchFamily="34" charset="0"/>
              </a:rPr>
              <a:t>Quick bring-up time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lumMod val="50000"/>
                  </a:srgbClr>
                </a:solidFill>
                <a:effectLst/>
                <a:uLnTx/>
                <a:uFillTx/>
                <a:latin typeface="Segoe UI"/>
                <a:ea typeface="+mn-ea"/>
                <a:cs typeface="Segoe UI Light" panose="020B0502040204020203" pitchFamily="34" charset="0"/>
              </a:rPr>
              <a:t>Portable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lumMod val="50000"/>
                  </a:srgbClr>
                </a:solidFill>
                <a:effectLst/>
                <a:uLnTx/>
                <a:uFillTx/>
                <a:latin typeface="Segoe UI"/>
                <a:ea typeface="+mn-ea"/>
                <a:cs typeface="Segoe UI Light" panose="020B0502040204020203" pitchFamily="34" charset="0"/>
              </a:rPr>
              <a:t>Better utilization of computing resource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lumMod val="50000"/>
                  </a:srgbClr>
                </a:solidFill>
                <a:effectLst/>
                <a:uLnTx/>
                <a:uFillTx/>
                <a:latin typeface="Segoe UI"/>
                <a:ea typeface="+mn-ea"/>
                <a:cs typeface="Segoe UI Light" panose="020B0502040204020203" pitchFamily="34" charset="0"/>
              </a:rPr>
              <a:t>Agile – ideal for running short-lived/ephemeral tasks (think Azure Functions, AWS Lambda)</a:t>
            </a:r>
          </a:p>
          <a:p>
            <a:pPr marL="285750" marR="0" lvl="0" indent="-285750" algn="l" defTabSz="914367" rtl="0" eaLnBrk="1" fontAlgn="auto" latinLnBrk="0" hangingPunct="1">
              <a:lnSpc>
                <a:spcPct val="100000"/>
              </a:lnSpc>
              <a:spcBef>
                <a:spcPts val="0"/>
              </a:spcBef>
              <a:spcAft>
                <a:spcPts val="2353"/>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1A1A1A">
                  <a:lumMod val="50000"/>
                </a:srgbClr>
              </a:solidFill>
              <a:effectLst/>
              <a:uLnTx/>
              <a:uFillTx/>
              <a:latin typeface="Segoe UI"/>
              <a:ea typeface="+mn-ea"/>
              <a:cs typeface="Segoe UI Light" panose="020B0502040204020203" pitchFamily="34" charset="0"/>
            </a:endParaRP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1049586"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1049586"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1049586"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Application</a:t>
            </a:r>
            <a:endParaRPr kumimoji="0" lang="en-US" sz="2353"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2643301"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3681895"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4720488"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2755137"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2755137"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3774249"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3774249"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4816547"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4816547"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2825851"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3850669"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4898832"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1217978"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1215966"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2821837"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3846655"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4894818"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1186602"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6" name="TextBox 225">
            <a:extLst>
              <a:ext uri="{FF2B5EF4-FFF2-40B4-BE49-F238E27FC236}">
                <a16:creationId xmlns:a16="http://schemas.microsoft.com/office/drawing/2014/main" id="{AE7BE34E-EB4E-4806-BE3B-C1604434B8D1}"/>
              </a:ext>
            </a:extLst>
          </p:cNvPr>
          <p:cNvSpPr txBox="1"/>
          <p:nvPr/>
        </p:nvSpPr>
        <p:spPr>
          <a:xfrm>
            <a:off x="983595" y="4266537"/>
            <a:ext cx="5091572" cy="1231106"/>
          </a:xfrm>
          <a:prstGeom prst="rect">
            <a:avLst/>
          </a:prstGeom>
          <a:noFill/>
        </p:spPr>
        <p:txBody>
          <a:bodyPr wrap="square" lIns="0" tIns="0" rIns="0" bIns="0" rtlCol="0">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Large footprint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Slow to bootup</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Poor utilization of computing resource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Ideal for long running tasks</a:t>
            </a:r>
          </a:p>
          <a:p>
            <a:pPr marL="285750" marR="0" lvl="0" indent="-285750" algn="l" defTabSz="914367" rtl="0" eaLnBrk="1" fontAlgn="auto" latinLnBrk="0" hangingPunct="1">
              <a:lnSpc>
                <a:spcPct val="100000"/>
              </a:lnSpc>
              <a:spcBef>
                <a:spcPts val="0"/>
              </a:spcBef>
              <a:spcAft>
                <a:spcPts val="2353"/>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737373"/>
              </a:solidFill>
              <a:effectLst/>
              <a:uLnTx/>
              <a:uFillTx/>
              <a:latin typeface="Segoe UI"/>
              <a:ea typeface="+mn-ea"/>
              <a:cs typeface="Segoe UI Light" panose="020B0502040204020203" pitchFamily="34" charset="0"/>
            </a:endParaRPr>
          </a:p>
        </p:txBody>
      </p:sp>
      <p:sp>
        <p:nvSpPr>
          <p:cNvPr id="244" name="TextBox 243">
            <a:extLst>
              <a:ext uri="{FF2B5EF4-FFF2-40B4-BE49-F238E27FC236}">
                <a16:creationId xmlns:a16="http://schemas.microsoft.com/office/drawing/2014/main" id="{E606BF0C-CCEE-4931-B27B-5A6E0C6560DC}"/>
              </a:ext>
            </a:extLst>
          </p:cNvPr>
          <p:cNvSpPr txBox="1"/>
          <p:nvPr/>
        </p:nvSpPr>
        <p:spPr>
          <a:xfrm>
            <a:off x="6394166" y="1433087"/>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Containers</a:t>
            </a:r>
            <a:r>
              <a:rPr kumimoji="0" lang="en-US" sz="1372"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 operating system (Kernel) virtualization</a:t>
            </a:r>
          </a:p>
        </p:txBody>
      </p:sp>
      <p:sp>
        <p:nvSpPr>
          <p:cNvPr id="264" name="Rectangle: Rounded Corners 263">
            <a:extLst>
              <a:ext uri="{FF2B5EF4-FFF2-40B4-BE49-F238E27FC236}">
                <a16:creationId xmlns:a16="http://schemas.microsoft.com/office/drawing/2014/main" id="{174EFCF0-6E42-4FFF-B316-522F67B6C7FA}"/>
              </a:ext>
            </a:extLst>
          </p:cNvPr>
          <p:cNvSpPr/>
          <p:nvPr/>
        </p:nvSpPr>
        <p:spPr bwMode="auto">
          <a:xfrm>
            <a:off x="6394166" y="1870250"/>
            <a:ext cx="4729306" cy="145705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0CB12BA5-2FF1-4E00-84BC-31BA93F32CEE}"/>
              </a:ext>
            </a:extLst>
          </p:cNvPr>
          <p:cNvSpPr/>
          <p:nvPr/>
        </p:nvSpPr>
        <p:spPr bwMode="auto">
          <a:xfrm>
            <a:off x="6565483" y="2844643"/>
            <a:ext cx="4293614"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rPr>
              <a:t>   Kernel</a:t>
            </a:r>
          </a:p>
        </p:txBody>
      </p:sp>
      <p:sp>
        <p:nvSpPr>
          <p:cNvPr id="266" name="Rectangle: Rounded Corners 265">
            <a:extLst>
              <a:ext uri="{FF2B5EF4-FFF2-40B4-BE49-F238E27FC236}">
                <a16:creationId xmlns:a16="http://schemas.microsoft.com/office/drawing/2014/main" id="{5FA70E95-FCCE-482D-A218-80C9E3FFAB00}"/>
              </a:ext>
            </a:extLst>
          </p:cNvPr>
          <p:cNvSpPr/>
          <p:nvPr/>
        </p:nvSpPr>
        <p:spPr bwMode="auto">
          <a:xfrm>
            <a:off x="6394166" y="3393412"/>
            <a:ext cx="4729306" cy="435439"/>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270" name="Group 269">
            <a:extLst>
              <a:ext uri="{FF2B5EF4-FFF2-40B4-BE49-F238E27FC236}">
                <a16:creationId xmlns:a16="http://schemas.microsoft.com/office/drawing/2014/main" id="{AB3B4F93-9CB0-4F06-8365-916815E9F616}"/>
              </a:ext>
            </a:extLst>
          </p:cNvPr>
          <p:cNvGrpSpPr/>
          <p:nvPr/>
        </p:nvGrpSpPr>
        <p:grpSpPr>
          <a:xfrm>
            <a:off x="6670905" y="2929848"/>
            <a:ext cx="372693" cy="259187"/>
            <a:chOff x="893763" y="-434975"/>
            <a:chExt cx="869950" cy="869950"/>
          </a:xfrm>
        </p:grpSpPr>
        <p:sp>
          <p:nvSpPr>
            <p:cNvPr id="274" name="Freeform 12">
              <a:extLst>
                <a:ext uri="{FF2B5EF4-FFF2-40B4-BE49-F238E27FC236}">
                  <a16:creationId xmlns:a16="http://schemas.microsoft.com/office/drawing/2014/main" id="{23196CAD-BC14-4DB5-9668-79470C34BDBA}"/>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5" name="Rectangle 13">
              <a:extLst>
                <a:ext uri="{FF2B5EF4-FFF2-40B4-BE49-F238E27FC236}">
                  <a16:creationId xmlns:a16="http://schemas.microsoft.com/office/drawing/2014/main" id="{BA9926EC-7701-4DD0-9662-F34D200EDAFD}"/>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6" name="Line 14">
              <a:extLst>
                <a:ext uri="{FF2B5EF4-FFF2-40B4-BE49-F238E27FC236}">
                  <a16:creationId xmlns:a16="http://schemas.microsoft.com/office/drawing/2014/main" id="{06D64244-E7F1-4615-85B5-8C0B35687758}"/>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7" name="Line 15">
              <a:extLst>
                <a:ext uri="{FF2B5EF4-FFF2-40B4-BE49-F238E27FC236}">
                  <a16:creationId xmlns:a16="http://schemas.microsoft.com/office/drawing/2014/main" id="{18187B4A-5D29-4527-AC13-6EA8AEF3B2A7}"/>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8" name="Line 16">
              <a:extLst>
                <a:ext uri="{FF2B5EF4-FFF2-40B4-BE49-F238E27FC236}">
                  <a16:creationId xmlns:a16="http://schemas.microsoft.com/office/drawing/2014/main" id="{3B5777A2-39EE-450C-BF8E-311BF3D88548}"/>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9" name="Line 17">
              <a:extLst>
                <a:ext uri="{FF2B5EF4-FFF2-40B4-BE49-F238E27FC236}">
                  <a16:creationId xmlns:a16="http://schemas.microsoft.com/office/drawing/2014/main" id="{E5EBAF25-B3C7-4C48-9C88-68E1C93B3A92}"/>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0" name="Line 18">
              <a:extLst>
                <a:ext uri="{FF2B5EF4-FFF2-40B4-BE49-F238E27FC236}">
                  <a16:creationId xmlns:a16="http://schemas.microsoft.com/office/drawing/2014/main" id="{AE89E8A2-B670-4378-98AD-2A184E537A6D}"/>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7" name="Line 19">
              <a:extLst>
                <a:ext uri="{FF2B5EF4-FFF2-40B4-BE49-F238E27FC236}">
                  <a16:creationId xmlns:a16="http://schemas.microsoft.com/office/drawing/2014/main" id="{EEDDDCEA-0D4F-4786-A946-10C72BF59E52}"/>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8" name="Line 20">
              <a:extLst>
                <a:ext uri="{FF2B5EF4-FFF2-40B4-BE49-F238E27FC236}">
                  <a16:creationId xmlns:a16="http://schemas.microsoft.com/office/drawing/2014/main" id="{80FA6892-8531-4457-91C3-6796A3AE382B}"/>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9" name="Line 22">
              <a:extLst>
                <a:ext uri="{FF2B5EF4-FFF2-40B4-BE49-F238E27FC236}">
                  <a16:creationId xmlns:a16="http://schemas.microsoft.com/office/drawing/2014/main" id="{B769F2A8-FFBD-450A-B39F-A7C5A0E4C0AE}"/>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0" name="Line 23">
              <a:extLst>
                <a:ext uri="{FF2B5EF4-FFF2-40B4-BE49-F238E27FC236}">
                  <a16:creationId xmlns:a16="http://schemas.microsoft.com/office/drawing/2014/main" id="{03765292-A75B-4805-B21D-952E2A2DB853}"/>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1" name="Line 24">
              <a:extLst>
                <a:ext uri="{FF2B5EF4-FFF2-40B4-BE49-F238E27FC236}">
                  <a16:creationId xmlns:a16="http://schemas.microsoft.com/office/drawing/2014/main" id="{3555489B-FC7D-4AF1-8736-022169EB8DB6}"/>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2" name="Line 25">
              <a:extLst>
                <a:ext uri="{FF2B5EF4-FFF2-40B4-BE49-F238E27FC236}">
                  <a16:creationId xmlns:a16="http://schemas.microsoft.com/office/drawing/2014/main" id="{FA54EEC2-2FE6-479C-A0FF-ECC0F3AC359F}"/>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3" name="Line 26">
              <a:extLst>
                <a:ext uri="{FF2B5EF4-FFF2-40B4-BE49-F238E27FC236}">
                  <a16:creationId xmlns:a16="http://schemas.microsoft.com/office/drawing/2014/main" id="{F51D6C17-C94E-4A4B-9A6F-7C3AA5A43C46}"/>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94" name="Group 293">
            <a:extLst>
              <a:ext uri="{FF2B5EF4-FFF2-40B4-BE49-F238E27FC236}">
                <a16:creationId xmlns:a16="http://schemas.microsoft.com/office/drawing/2014/main" id="{4CE034A6-A4B9-4679-823B-A8D76F8AD0FE}"/>
              </a:ext>
            </a:extLst>
          </p:cNvPr>
          <p:cNvGrpSpPr/>
          <p:nvPr/>
        </p:nvGrpSpPr>
        <p:grpSpPr>
          <a:xfrm>
            <a:off x="6516500" y="3523465"/>
            <a:ext cx="325277" cy="159390"/>
            <a:chOff x="92603" y="44698"/>
            <a:chExt cx="851960" cy="353283"/>
          </a:xfrm>
        </p:grpSpPr>
        <p:sp>
          <p:nvSpPr>
            <p:cNvPr id="295" name="Oval 32">
              <a:extLst>
                <a:ext uri="{FF2B5EF4-FFF2-40B4-BE49-F238E27FC236}">
                  <a16:creationId xmlns:a16="http://schemas.microsoft.com/office/drawing/2014/main" id="{769434D2-CADC-42DD-B524-BBE587E7B9B0}"/>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6" name="Oval 33">
              <a:extLst>
                <a:ext uri="{FF2B5EF4-FFF2-40B4-BE49-F238E27FC236}">
                  <a16:creationId xmlns:a16="http://schemas.microsoft.com/office/drawing/2014/main" id="{B5CBE020-AE80-4F10-A9CF-A60998145F1E}"/>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34">
              <a:extLst>
                <a:ext uri="{FF2B5EF4-FFF2-40B4-BE49-F238E27FC236}">
                  <a16:creationId xmlns:a16="http://schemas.microsoft.com/office/drawing/2014/main" id="{D2B56395-76FA-4622-8DE4-80035CC45319}"/>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8" name="Rectangle: Rounded Corners 297">
              <a:extLst>
                <a:ext uri="{FF2B5EF4-FFF2-40B4-BE49-F238E27FC236}">
                  <a16:creationId xmlns:a16="http://schemas.microsoft.com/office/drawing/2014/main" id="{6F10C3BC-7EC6-44C3-A25B-D3B257C3F310}"/>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Rectangle: Rounded Corners 298">
              <a:extLst>
                <a:ext uri="{FF2B5EF4-FFF2-40B4-BE49-F238E27FC236}">
                  <a16:creationId xmlns:a16="http://schemas.microsoft.com/office/drawing/2014/main" id="{CA4A4AF2-2CD7-4BDD-A1A5-F39B0F0E7B00}"/>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693D27A1-C65C-4293-A984-6FE392C2590F}"/>
              </a:ext>
            </a:extLst>
          </p:cNvPr>
          <p:cNvSpPr txBox="1"/>
          <p:nvPr/>
        </p:nvSpPr>
        <p:spPr>
          <a:xfrm flipH="1">
            <a:off x="6354737" y="1959500"/>
            <a:ext cx="630046"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VM</a:t>
            </a:r>
          </a:p>
        </p:txBody>
      </p:sp>
      <p:grpSp>
        <p:nvGrpSpPr>
          <p:cNvPr id="301" name="Group 300">
            <a:extLst>
              <a:ext uri="{FF2B5EF4-FFF2-40B4-BE49-F238E27FC236}">
                <a16:creationId xmlns:a16="http://schemas.microsoft.com/office/drawing/2014/main" id="{47F23207-69BD-45F2-A3D1-A3ECAB8C2FD1}"/>
              </a:ext>
            </a:extLst>
          </p:cNvPr>
          <p:cNvGrpSpPr/>
          <p:nvPr/>
        </p:nvGrpSpPr>
        <p:grpSpPr>
          <a:xfrm>
            <a:off x="7027779" y="1972420"/>
            <a:ext cx="1011547" cy="807047"/>
            <a:chOff x="1687495" y="1925981"/>
            <a:chExt cx="1011547" cy="807047"/>
          </a:xfrm>
        </p:grpSpPr>
        <p:sp>
          <p:nvSpPr>
            <p:cNvPr id="302" name="Rectangle: Rounded Corners 301">
              <a:extLst>
                <a:ext uri="{FF2B5EF4-FFF2-40B4-BE49-F238E27FC236}">
                  <a16:creationId xmlns:a16="http://schemas.microsoft.com/office/drawing/2014/main" id="{F436EAF2-AF19-4B70-A2E6-A3D76F2FB3BE}"/>
                </a:ext>
              </a:extLst>
            </p:cNvPr>
            <p:cNvSpPr/>
            <p:nvPr/>
          </p:nvSpPr>
          <p:spPr bwMode="auto">
            <a:xfrm>
              <a:off x="1728439" y="2007868"/>
              <a:ext cx="898490" cy="725160"/>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03" name="Group 302">
              <a:extLst>
                <a:ext uri="{FF2B5EF4-FFF2-40B4-BE49-F238E27FC236}">
                  <a16:creationId xmlns:a16="http://schemas.microsoft.com/office/drawing/2014/main" id="{0C63D8C3-7395-4E8E-A704-8CA35C5469DE}"/>
                </a:ext>
              </a:extLst>
            </p:cNvPr>
            <p:cNvGrpSpPr/>
            <p:nvPr/>
          </p:nvGrpSpPr>
          <p:grpSpPr>
            <a:xfrm>
              <a:off x="1981622" y="2317046"/>
              <a:ext cx="409220" cy="364101"/>
              <a:chOff x="-159879" y="3757361"/>
              <a:chExt cx="777240" cy="850583"/>
            </a:xfrm>
          </p:grpSpPr>
          <p:sp>
            <p:nvSpPr>
              <p:cNvPr id="305" name="Freeform: Shape 304">
                <a:extLst>
                  <a:ext uri="{FF2B5EF4-FFF2-40B4-BE49-F238E27FC236}">
                    <a16:creationId xmlns:a16="http://schemas.microsoft.com/office/drawing/2014/main" id="{D7296DFA-318E-4487-B525-8A0C1CC97D00}"/>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47010660-8539-4D53-BC55-C31B83321D52}"/>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79E08418-CD01-46DB-92F4-0F242D74D9CC}"/>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04" name="TextBox 303">
              <a:extLst>
                <a:ext uri="{FF2B5EF4-FFF2-40B4-BE49-F238E27FC236}">
                  <a16:creationId xmlns:a16="http://schemas.microsoft.com/office/drawing/2014/main" id="{12D40660-1FC2-43C9-A96E-420CCB76CCD6}"/>
                </a:ext>
              </a:extLst>
            </p:cNvPr>
            <p:cNvSpPr txBox="1"/>
            <p:nvPr/>
          </p:nvSpPr>
          <p:spPr>
            <a:xfrm>
              <a:off x="1687495" y="1925981"/>
              <a:ext cx="1011547" cy="45890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80" b="0" i="0" u="none" strike="noStrike" kern="1200" cap="none" spc="0" normalizeH="0" baseline="0" noProof="0">
                  <a:ln>
                    <a:noFill/>
                  </a:ln>
                  <a:solidFill>
                    <a:srgbClr val="505050"/>
                  </a:solidFill>
                  <a:effectLst/>
                  <a:uLnTx/>
                  <a:uFillTx/>
                  <a:latin typeface="Segoe UI"/>
                  <a:ea typeface="+mn-ea"/>
                  <a:cs typeface="Segoe UI" pitchFamily="34" charset="0"/>
                </a:rPr>
                <a:t>Container</a:t>
              </a:r>
              <a:endParaRPr kumimoji="0" lang="en-US" sz="118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308" name="Group 307">
            <a:extLst>
              <a:ext uri="{FF2B5EF4-FFF2-40B4-BE49-F238E27FC236}">
                <a16:creationId xmlns:a16="http://schemas.microsoft.com/office/drawing/2014/main" id="{75329889-B68F-4A39-997D-3F9A596C6C5E}"/>
              </a:ext>
            </a:extLst>
          </p:cNvPr>
          <p:cNvGrpSpPr/>
          <p:nvPr/>
        </p:nvGrpSpPr>
        <p:grpSpPr>
          <a:xfrm>
            <a:off x="8000649" y="1977290"/>
            <a:ext cx="1011547" cy="808317"/>
            <a:chOff x="1687495" y="1925981"/>
            <a:chExt cx="1011547" cy="808317"/>
          </a:xfrm>
        </p:grpSpPr>
        <p:sp>
          <p:nvSpPr>
            <p:cNvPr id="309" name="Rectangle: Rounded Corners 308">
              <a:extLst>
                <a:ext uri="{FF2B5EF4-FFF2-40B4-BE49-F238E27FC236}">
                  <a16:creationId xmlns:a16="http://schemas.microsoft.com/office/drawing/2014/main" id="{787A7240-D6EC-40A5-9ACF-982C697C96AC}"/>
                </a:ext>
              </a:extLst>
            </p:cNvPr>
            <p:cNvSpPr/>
            <p:nvPr/>
          </p:nvSpPr>
          <p:spPr bwMode="auto">
            <a:xfrm>
              <a:off x="1728087" y="2009138"/>
              <a:ext cx="898490" cy="725160"/>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10" name="Group 309">
              <a:extLst>
                <a:ext uri="{FF2B5EF4-FFF2-40B4-BE49-F238E27FC236}">
                  <a16:creationId xmlns:a16="http://schemas.microsoft.com/office/drawing/2014/main" id="{4A44F39D-88D5-424F-920A-2D3A49734819}"/>
                </a:ext>
              </a:extLst>
            </p:cNvPr>
            <p:cNvGrpSpPr/>
            <p:nvPr/>
          </p:nvGrpSpPr>
          <p:grpSpPr>
            <a:xfrm>
              <a:off x="1978613" y="2317046"/>
              <a:ext cx="412229" cy="364101"/>
              <a:chOff x="-165594" y="3757361"/>
              <a:chExt cx="782955" cy="850583"/>
            </a:xfrm>
          </p:grpSpPr>
          <p:sp>
            <p:nvSpPr>
              <p:cNvPr id="312" name="Freeform: Shape 311">
                <a:extLst>
                  <a:ext uri="{FF2B5EF4-FFF2-40B4-BE49-F238E27FC236}">
                    <a16:creationId xmlns:a16="http://schemas.microsoft.com/office/drawing/2014/main" id="{BD0C3C2B-AE78-4173-8EF2-B457EA060E7F}"/>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A57AAEE1-874F-43EF-A21E-49362FC2A271}"/>
                  </a:ext>
                </a:extLst>
              </p:cNvPr>
              <p:cNvSpPr/>
              <p:nvPr/>
            </p:nvSpPr>
            <p:spPr>
              <a:xfrm>
                <a:off x="-165594"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2FE16FDA-CF7B-4098-8B7F-3B241D243231}"/>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1" name="TextBox 310">
              <a:extLst>
                <a:ext uri="{FF2B5EF4-FFF2-40B4-BE49-F238E27FC236}">
                  <a16:creationId xmlns:a16="http://schemas.microsoft.com/office/drawing/2014/main" id="{8A884BDB-C7AF-41AD-8B84-31345D540F7E}"/>
                </a:ext>
              </a:extLst>
            </p:cNvPr>
            <p:cNvSpPr txBox="1"/>
            <p:nvPr/>
          </p:nvSpPr>
          <p:spPr>
            <a:xfrm>
              <a:off x="1687495" y="1925981"/>
              <a:ext cx="1011547" cy="45890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80" b="0" i="0" u="none" strike="noStrike" kern="1200" cap="none" spc="0" normalizeH="0" baseline="0" noProof="0">
                  <a:ln>
                    <a:noFill/>
                  </a:ln>
                  <a:solidFill>
                    <a:srgbClr val="505050"/>
                  </a:solidFill>
                  <a:effectLst/>
                  <a:uLnTx/>
                  <a:uFillTx/>
                  <a:latin typeface="Segoe UI"/>
                  <a:ea typeface="+mn-ea"/>
                  <a:cs typeface="Segoe UI" pitchFamily="34" charset="0"/>
                </a:rPr>
                <a:t>Container</a:t>
              </a:r>
              <a:endParaRPr kumimoji="0" lang="en-US" sz="118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315" name="Group 314">
            <a:extLst>
              <a:ext uri="{FF2B5EF4-FFF2-40B4-BE49-F238E27FC236}">
                <a16:creationId xmlns:a16="http://schemas.microsoft.com/office/drawing/2014/main" id="{A1521E95-6521-4852-9871-1B0CB5640064}"/>
              </a:ext>
            </a:extLst>
          </p:cNvPr>
          <p:cNvGrpSpPr/>
          <p:nvPr/>
        </p:nvGrpSpPr>
        <p:grpSpPr>
          <a:xfrm>
            <a:off x="8963131" y="1971489"/>
            <a:ext cx="1011547" cy="807047"/>
            <a:chOff x="1687495" y="1925981"/>
            <a:chExt cx="1011547" cy="807047"/>
          </a:xfrm>
        </p:grpSpPr>
        <p:sp>
          <p:nvSpPr>
            <p:cNvPr id="316" name="Rectangle: Rounded Corners 315">
              <a:extLst>
                <a:ext uri="{FF2B5EF4-FFF2-40B4-BE49-F238E27FC236}">
                  <a16:creationId xmlns:a16="http://schemas.microsoft.com/office/drawing/2014/main" id="{8BF7E886-D00A-4877-B111-8D52889F1B09}"/>
                </a:ext>
              </a:extLst>
            </p:cNvPr>
            <p:cNvSpPr/>
            <p:nvPr/>
          </p:nvSpPr>
          <p:spPr bwMode="auto">
            <a:xfrm>
              <a:off x="1728439" y="2007868"/>
              <a:ext cx="898490" cy="725160"/>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17" name="Group 316">
              <a:extLst>
                <a:ext uri="{FF2B5EF4-FFF2-40B4-BE49-F238E27FC236}">
                  <a16:creationId xmlns:a16="http://schemas.microsoft.com/office/drawing/2014/main" id="{166BEBDF-04D4-49D1-A309-9ED7D0406D13}"/>
                </a:ext>
              </a:extLst>
            </p:cNvPr>
            <p:cNvGrpSpPr/>
            <p:nvPr/>
          </p:nvGrpSpPr>
          <p:grpSpPr>
            <a:xfrm>
              <a:off x="1981622" y="2317046"/>
              <a:ext cx="409220" cy="364101"/>
              <a:chOff x="-159879" y="3757361"/>
              <a:chExt cx="777240" cy="850583"/>
            </a:xfrm>
          </p:grpSpPr>
          <p:sp>
            <p:nvSpPr>
              <p:cNvPr id="319" name="Freeform: Shape 318">
                <a:extLst>
                  <a:ext uri="{FF2B5EF4-FFF2-40B4-BE49-F238E27FC236}">
                    <a16:creationId xmlns:a16="http://schemas.microsoft.com/office/drawing/2014/main" id="{335FA01C-3CDE-4121-9CB9-A240E5193BDE}"/>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0" name="Freeform: Shape 319">
                <a:extLst>
                  <a:ext uri="{FF2B5EF4-FFF2-40B4-BE49-F238E27FC236}">
                    <a16:creationId xmlns:a16="http://schemas.microsoft.com/office/drawing/2014/main" id="{CF229EFC-69E4-4B49-89C8-547FC57FFDAA}"/>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1" name="Freeform: Shape 320">
                <a:extLst>
                  <a:ext uri="{FF2B5EF4-FFF2-40B4-BE49-F238E27FC236}">
                    <a16:creationId xmlns:a16="http://schemas.microsoft.com/office/drawing/2014/main" id="{4FF17A23-44B8-48D4-B853-F47109C84F3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8" name="TextBox 317">
              <a:extLst>
                <a:ext uri="{FF2B5EF4-FFF2-40B4-BE49-F238E27FC236}">
                  <a16:creationId xmlns:a16="http://schemas.microsoft.com/office/drawing/2014/main" id="{F022B413-7649-4551-B5E5-07AD300FD573}"/>
                </a:ext>
              </a:extLst>
            </p:cNvPr>
            <p:cNvSpPr txBox="1"/>
            <p:nvPr/>
          </p:nvSpPr>
          <p:spPr>
            <a:xfrm>
              <a:off x="1687495" y="1925981"/>
              <a:ext cx="1011547" cy="45890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80" b="0" i="0" u="none" strike="noStrike" kern="1200" cap="none" spc="0" normalizeH="0" baseline="0" noProof="0">
                  <a:ln>
                    <a:noFill/>
                  </a:ln>
                  <a:solidFill>
                    <a:srgbClr val="505050"/>
                  </a:solidFill>
                  <a:effectLst/>
                  <a:uLnTx/>
                  <a:uFillTx/>
                  <a:latin typeface="Segoe UI"/>
                  <a:ea typeface="+mn-ea"/>
                  <a:cs typeface="Segoe UI" pitchFamily="34" charset="0"/>
                </a:rPr>
                <a:t>Container</a:t>
              </a:r>
              <a:endParaRPr kumimoji="0" lang="en-US" sz="118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E6EE3946-C650-4D1D-9713-7E966E75A7BC}"/>
              </a:ext>
            </a:extLst>
          </p:cNvPr>
          <p:cNvGrpSpPr/>
          <p:nvPr/>
        </p:nvGrpSpPr>
        <p:grpSpPr>
          <a:xfrm>
            <a:off x="9923486" y="1971489"/>
            <a:ext cx="1011547" cy="807047"/>
            <a:chOff x="1687495" y="1925981"/>
            <a:chExt cx="1011547" cy="807047"/>
          </a:xfrm>
        </p:grpSpPr>
        <p:sp>
          <p:nvSpPr>
            <p:cNvPr id="323" name="Rectangle: Rounded Corners 322">
              <a:extLst>
                <a:ext uri="{FF2B5EF4-FFF2-40B4-BE49-F238E27FC236}">
                  <a16:creationId xmlns:a16="http://schemas.microsoft.com/office/drawing/2014/main" id="{F0FF62F0-AB70-4C01-9EC5-2565DF08A32F}"/>
                </a:ext>
              </a:extLst>
            </p:cNvPr>
            <p:cNvSpPr/>
            <p:nvPr/>
          </p:nvSpPr>
          <p:spPr bwMode="auto">
            <a:xfrm>
              <a:off x="1728439" y="2007868"/>
              <a:ext cx="898490" cy="725160"/>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24" name="Group 323">
              <a:extLst>
                <a:ext uri="{FF2B5EF4-FFF2-40B4-BE49-F238E27FC236}">
                  <a16:creationId xmlns:a16="http://schemas.microsoft.com/office/drawing/2014/main" id="{CCE84181-B1B4-4A0A-9696-C87AF62BEDF7}"/>
                </a:ext>
              </a:extLst>
            </p:cNvPr>
            <p:cNvGrpSpPr/>
            <p:nvPr/>
          </p:nvGrpSpPr>
          <p:grpSpPr>
            <a:xfrm>
              <a:off x="1981622" y="2317046"/>
              <a:ext cx="409220" cy="364101"/>
              <a:chOff x="-159879" y="3757361"/>
              <a:chExt cx="777240" cy="850583"/>
            </a:xfrm>
          </p:grpSpPr>
          <p:sp>
            <p:nvSpPr>
              <p:cNvPr id="326" name="Freeform: Shape 325">
                <a:extLst>
                  <a:ext uri="{FF2B5EF4-FFF2-40B4-BE49-F238E27FC236}">
                    <a16:creationId xmlns:a16="http://schemas.microsoft.com/office/drawing/2014/main" id="{CD642B21-8532-4BDE-BDE2-0F6134A79F22}"/>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7" name="Freeform: Shape 326">
                <a:extLst>
                  <a:ext uri="{FF2B5EF4-FFF2-40B4-BE49-F238E27FC236}">
                    <a16:creationId xmlns:a16="http://schemas.microsoft.com/office/drawing/2014/main" id="{37CB70CE-7494-47D4-891A-944CA82D311E}"/>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8" name="Freeform: Shape 327">
                <a:extLst>
                  <a:ext uri="{FF2B5EF4-FFF2-40B4-BE49-F238E27FC236}">
                    <a16:creationId xmlns:a16="http://schemas.microsoft.com/office/drawing/2014/main" id="{CA2CE7DE-DCC0-4168-878B-E9F006068693}"/>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25" name="TextBox 324">
              <a:extLst>
                <a:ext uri="{FF2B5EF4-FFF2-40B4-BE49-F238E27FC236}">
                  <a16:creationId xmlns:a16="http://schemas.microsoft.com/office/drawing/2014/main" id="{BA08164E-5762-44D1-858A-F94C51DC04E5}"/>
                </a:ext>
              </a:extLst>
            </p:cNvPr>
            <p:cNvSpPr txBox="1"/>
            <p:nvPr/>
          </p:nvSpPr>
          <p:spPr>
            <a:xfrm>
              <a:off x="1687495" y="1925981"/>
              <a:ext cx="1011547" cy="45890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80" b="0" i="0" u="none" strike="noStrike" kern="1200" cap="none" spc="0" normalizeH="0" baseline="0" noProof="0">
                  <a:ln>
                    <a:noFill/>
                  </a:ln>
                  <a:solidFill>
                    <a:srgbClr val="505050"/>
                  </a:solidFill>
                  <a:effectLst/>
                  <a:uLnTx/>
                  <a:uFillTx/>
                  <a:latin typeface="Segoe UI"/>
                  <a:ea typeface="+mn-ea"/>
                  <a:cs typeface="Segoe UI" pitchFamily="34" charset="0"/>
                </a:rPr>
                <a:t>Container</a:t>
              </a:r>
              <a:endParaRPr kumimoji="0" lang="en-US" sz="118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sp>
        <p:nvSpPr>
          <p:cNvPr id="126" name="TextBox 125">
            <a:extLst>
              <a:ext uri="{FF2B5EF4-FFF2-40B4-BE49-F238E27FC236}">
                <a16:creationId xmlns:a16="http://schemas.microsoft.com/office/drawing/2014/main" id="{26675405-500A-435F-8A8B-A776171AB10D}"/>
              </a:ext>
            </a:extLst>
          </p:cNvPr>
          <p:cNvSpPr txBox="1"/>
          <p:nvPr/>
        </p:nvSpPr>
        <p:spPr>
          <a:xfrm>
            <a:off x="1382311" y="6138575"/>
            <a:ext cx="9190419"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Average lifetime of a container = 2.5 days, VM = 23 days. Containers churn 9 times more than VMs</a:t>
            </a:r>
            <a:endParaRPr kumimoji="0" lang="en-US" sz="16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9863692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28DE5-A470-4687-80AA-F5EB56DDE5DC}"/>
              </a:ext>
            </a:extLst>
          </p:cNvPr>
          <p:cNvSpPr>
            <a:spLocks noGrp="1"/>
          </p:cNvSpPr>
          <p:nvPr>
            <p:ph type="title"/>
          </p:nvPr>
        </p:nvSpPr>
        <p:spPr/>
        <p:txBody>
          <a:bodyPr/>
          <a:lstStyle/>
          <a:p>
            <a:r>
              <a:rPr lang="en-US" dirty="0"/>
              <a:t>Need for Network Policies for Containers</a:t>
            </a:r>
          </a:p>
        </p:txBody>
      </p:sp>
      <p:sp>
        <p:nvSpPr>
          <p:cNvPr id="4" name="Text Placeholder 3">
            <a:extLst>
              <a:ext uri="{FF2B5EF4-FFF2-40B4-BE49-F238E27FC236}">
                <a16:creationId xmlns:a16="http://schemas.microsoft.com/office/drawing/2014/main" id="{8D3AC175-4E90-487A-A452-50D18251204C}"/>
              </a:ext>
            </a:extLst>
          </p:cNvPr>
          <p:cNvSpPr>
            <a:spLocks noGrp="1"/>
          </p:cNvSpPr>
          <p:nvPr>
            <p:ph type="body" sz="quarter" idx="10"/>
          </p:nvPr>
        </p:nvSpPr>
        <p:spPr>
          <a:xfrm>
            <a:off x="584200" y="1435497"/>
            <a:ext cx="11018520" cy="4776692"/>
          </a:xfrm>
        </p:spPr>
        <p:txBody>
          <a:bodyPr/>
          <a:lstStyle/>
          <a:p>
            <a:r>
              <a:rPr lang="en-US" sz="3200" dirty="0">
                <a:latin typeface="Segoe UI Light" panose="020B0502040204020203" pitchFamily="34" charset="0"/>
                <a:cs typeface="Segoe UI Light" panose="020B0502040204020203" pitchFamily="34" charset="0"/>
              </a:rPr>
              <a:t>NSGs secure the infrastructure</a:t>
            </a:r>
          </a:p>
          <a:p>
            <a:pPr lvl="1"/>
            <a:r>
              <a:rPr lang="en-US" sz="2400" dirty="0">
                <a:latin typeface="Segoe UI Light" panose="020B0502040204020203" pitchFamily="34" charset="0"/>
                <a:cs typeface="Segoe UI Light" panose="020B0502040204020203" pitchFamily="34" charset="0"/>
              </a:rPr>
              <a:t>Corporate network policies placed on the subnet is applied to container workloads</a:t>
            </a:r>
          </a:p>
          <a:p>
            <a:pPr marL="228600" lvl="1" indent="0">
              <a:buNone/>
            </a:pPr>
            <a:endParaRPr lang="en-US" sz="2400" dirty="0">
              <a:latin typeface="Segoe UI Light" panose="020B0502040204020203" pitchFamily="34" charset="0"/>
              <a:cs typeface="Segoe UI Light" panose="020B0502040204020203" pitchFamily="34" charset="0"/>
            </a:endParaRPr>
          </a:p>
          <a:p>
            <a:r>
              <a:rPr lang="en-US" sz="3200" dirty="0">
                <a:latin typeface="Segoe UI Light" panose="020B0502040204020203" pitchFamily="34" charset="0"/>
                <a:cs typeface="Segoe UI Light" panose="020B0502040204020203" pitchFamily="34" charset="0"/>
              </a:rPr>
              <a:t>Microservices need fine grain access control</a:t>
            </a:r>
          </a:p>
          <a:p>
            <a:pPr lvl="1"/>
            <a:r>
              <a:rPr lang="en-US" sz="2400" dirty="0">
                <a:latin typeface="Segoe UI Light" panose="020B0502040204020203" pitchFamily="34" charset="0"/>
                <a:cs typeface="Segoe UI Light" panose="020B0502040204020203" pitchFamily="34" charset="0"/>
              </a:rPr>
              <a:t>Containers are dynamic and their IP address changes frequently</a:t>
            </a:r>
          </a:p>
          <a:p>
            <a:pPr lvl="1"/>
            <a:r>
              <a:rPr lang="en-US" sz="2400" dirty="0">
                <a:latin typeface="Segoe UI Light" panose="020B0502040204020203" pitchFamily="34" charset="0"/>
                <a:cs typeface="Segoe UI Light" panose="020B0502040204020203" pitchFamily="34" charset="0"/>
              </a:rPr>
              <a:t>Traffic filtering required between containers in the same VM</a:t>
            </a:r>
          </a:p>
          <a:p>
            <a:pPr lvl="1"/>
            <a:endParaRPr lang="en-US" sz="2400" dirty="0">
              <a:latin typeface="Segoe UI Light" panose="020B0502040204020203" pitchFamily="34" charset="0"/>
              <a:cs typeface="Segoe UI Light" panose="020B0502040204020203" pitchFamily="34" charset="0"/>
            </a:endParaRPr>
          </a:p>
          <a:p>
            <a:pPr marL="228600" lvl="1" indent="0">
              <a:buNone/>
            </a:pPr>
            <a:endParaRPr lang="en-US" sz="2400" dirty="0">
              <a:latin typeface="Segoe UI Semilight" panose="020B0402040204020203" pitchFamily="34" charset="0"/>
              <a:cs typeface="Segoe UI Semilight" panose="020B0402040204020203" pitchFamily="34" charset="0"/>
            </a:endParaRPr>
          </a:p>
          <a:p>
            <a:pPr marL="228600" lvl="1" indent="0">
              <a:buNone/>
            </a:pPr>
            <a:endParaRPr lang="en-US" sz="2400" dirty="0">
              <a:latin typeface="Segoe UI Semilight" panose="020B0402040204020203" pitchFamily="34" charset="0"/>
              <a:cs typeface="Segoe UI Semilight" panose="020B0402040204020203" pitchFamily="34" charset="0"/>
            </a:endParaRPr>
          </a:p>
          <a:p>
            <a:endParaRPr lang="en-US" sz="3200" dirty="0"/>
          </a:p>
        </p:txBody>
      </p:sp>
    </p:spTree>
    <p:extLst>
      <p:ext uri="{BB962C8B-B14F-4D97-AF65-F5344CB8AC3E}">
        <p14:creationId xmlns:p14="http://schemas.microsoft.com/office/powerpoint/2010/main" val="6795646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28DE5-A470-4687-80AA-F5EB56DDE5DC}"/>
              </a:ext>
            </a:extLst>
          </p:cNvPr>
          <p:cNvSpPr>
            <a:spLocks noGrp="1"/>
          </p:cNvSpPr>
          <p:nvPr>
            <p:ph type="title"/>
          </p:nvPr>
        </p:nvSpPr>
        <p:spPr>
          <a:xfrm>
            <a:off x="588263" y="206942"/>
            <a:ext cx="11018520" cy="553998"/>
          </a:xfrm>
        </p:spPr>
        <p:txBody>
          <a:bodyPr/>
          <a:lstStyle/>
          <a:p>
            <a:r>
              <a:rPr lang="en-US" dirty="0"/>
              <a:t>Kubernetes Network Policies</a:t>
            </a:r>
          </a:p>
        </p:txBody>
      </p:sp>
      <p:sp>
        <p:nvSpPr>
          <p:cNvPr id="4" name="Text Placeholder 3">
            <a:extLst>
              <a:ext uri="{FF2B5EF4-FFF2-40B4-BE49-F238E27FC236}">
                <a16:creationId xmlns:a16="http://schemas.microsoft.com/office/drawing/2014/main" id="{8D3AC175-4E90-487A-A452-50D18251204C}"/>
              </a:ext>
            </a:extLst>
          </p:cNvPr>
          <p:cNvSpPr>
            <a:spLocks noGrp="1"/>
          </p:cNvSpPr>
          <p:nvPr>
            <p:ph type="body" sz="quarter" idx="10"/>
          </p:nvPr>
        </p:nvSpPr>
        <p:spPr>
          <a:xfrm>
            <a:off x="356887" y="1647278"/>
            <a:ext cx="5719387" cy="4985980"/>
          </a:xfrm>
        </p:spPr>
        <p:txBody>
          <a:bodyPr/>
          <a:lstStyle/>
          <a:p>
            <a:r>
              <a:rPr lang="en-US" sz="2400" dirty="0"/>
              <a:t>A Kubernetes access policy Specification to filter traffic between Pods</a:t>
            </a:r>
          </a:p>
          <a:p>
            <a:r>
              <a:rPr lang="en-US" sz="2400" dirty="0"/>
              <a:t>Policy defined in a </a:t>
            </a:r>
            <a:r>
              <a:rPr lang="en-US" sz="2400" dirty="0" err="1"/>
              <a:t>yaml</a:t>
            </a:r>
            <a:r>
              <a:rPr lang="en-US" sz="2400" dirty="0"/>
              <a:t> manifest</a:t>
            </a:r>
          </a:p>
          <a:p>
            <a:pPr lvl="1"/>
            <a:r>
              <a:rPr lang="en-US" sz="1800" dirty="0">
                <a:latin typeface="Segoe UI Light" panose="020B0502040204020203" pitchFamily="34" charset="0"/>
                <a:cs typeface="Segoe UI Light" panose="020B0502040204020203" pitchFamily="34" charset="0"/>
              </a:rPr>
              <a:t>Labels used to select Pods for which policies are defined</a:t>
            </a:r>
          </a:p>
          <a:p>
            <a:pPr lvl="1"/>
            <a:r>
              <a:rPr lang="en-US" sz="1800" dirty="0">
                <a:latin typeface="Segoe UI Light" panose="020B0502040204020203" pitchFamily="34" charset="0"/>
                <a:cs typeface="Segoe UI Light" panose="020B0502040204020203" pitchFamily="34" charset="0"/>
              </a:rPr>
              <a:t>Ingress/Egress filtering rules defined using Pod Labels, Namespace or IP Block</a:t>
            </a:r>
          </a:p>
          <a:p>
            <a:pPr marL="0" indent="0">
              <a:buNone/>
            </a:pPr>
            <a:endParaRPr lang="en-US" sz="2400" dirty="0"/>
          </a:p>
          <a:p>
            <a:pPr marL="0" indent="0">
              <a:buNone/>
            </a:pPr>
            <a:r>
              <a:rPr lang="en-US" sz="2400" dirty="0"/>
              <a:t>A Policy solution is an implementation of this specification that listen to the K8S API and enforces the defined policies. Usually runs as a </a:t>
            </a:r>
            <a:r>
              <a:rPr lang="en-US" sz="2400" dirty="0" err="1"/>
              <a:t>daemonset</a:t>
            </a:r>
            <a:r>
              <a:rPr lang="en-US" sz="2400" dirty="0"/>
              <a:t>.</a:t>
            </a:r>
          </a:p>
          <a:p>
            <a:pPr marL="0" indent="0">
              <a:buNone/>
            </a:pPr>
            <a:endParaRPr lang="en-US" sz="3200" dirty="0">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B9A1C552-39A2-4BA6-ADDC-C5965B99C80B}"/>
              </a:ext>
            </a:extLst>
          </p:cNvPr>
          <p:cNvGrpSpPr/>
          <p:nvPr/>
        </p:nvGrpSpPr>
        <p:grpSpPr>
          <a:xfrm>
            <a:off x="6471824" y="536199"/>
            <a:ext cx="5549544" cy="6192286"/>
            <a:chOff x="574983" y="265270"/>
            <a:chExt cx="5549544" cy="6192286"/>
          </a:xfrm>
        </p:grpSpPr>
        <p:sp>
          <p:nvSpPr>
            <p:cNvPr id="6" name="Rectangle 5">
              <a:extLst>
                <a:ext uri="{FF2B5EF4-FFF2-40B4-BE49-F238E27FC236}">
                  <a16:creationId xmlns:a16="http://schemas.microsoft.com/office/drawing/2014/main" id="{ABF86323-4F02-45B4-826F-7A38EBFD2915}"/>
                </a:ext>
              </a:extLst>
            </p:cNvPr>
            <p:cNvSpPr/>
            <p:nvPr/>
          </p:nvSpPr>
          <p:spPr bwMode="auto">
            <a:xfrm>
              <a:off x="574983" y="2459419"/>
              <a:ext cx="5233030" cy="3593683"/>
            </a:xfrm>
            <a:prstGeom prst="rect">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2" name="Rectangle 1">
              <a:extLst>
                <a:ext uri="{FF2B5EF4-FFF2-40B4-BE49-F238E27FC236}">
                  <a16:creationId xmlns:a16="http://schemas.microsoft.com/office/drawing/2014/main" id="{20E50898-3741-4F99-98FD-04EA7BA82D59}"/>
                </a:ext>
              </a:extLst>
            </p:cNvPr>
            <p:cNvSpPr/>
            <p:nvPr/>
          </p:nvSpPr>
          <p:spPr bwMode="auto">
            <a:xfrm>
              <a:off x="960324" y="2686859"/>
              <a:ext cx="1444121" cy="6810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Kubernetes Master</a:t>
              </a:r>
            </a:p>
          </p:txBody>
        </p:sp>
        <p:sp>
          <p:nvSpPr>
            <p:cNvPr id="7" name="Rectangle 6">
              <a:extLst>
                <a:ext uri="{FF2B5EF4-FFF2-40B4-BE49-F238E27FC236}">
                  <a16:creationId xmlns:a16="http://schemas.microsoft.com/office/drawing/2014/main" id="{AA9AAC7B-1855-4662-A13E-E168710CB5DB}"/>
                </a:ext>
              </a:extLst>
            </p:cNvPr>
            <p:cNvSpPr/>
            <p:nvPr/>
          </p:nvSpPr>
          <p:spPr bwMode="auto">
            <a:xfrm>
              <a:off x="914395" y="4143177"/>
              <a:ext cx="2087484" cy="1488264"/>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60C0BBC8-F96E-40A0-98E4-FA7FD47479D8}"/>
                </a:ext>
              </a:extLst>
            </p:cNvPr>
            <p:cNvSpPr/>
            <p:nvPr/>
          </p:nvSpPr>
          <p:spPr bwMode="auto">
            <a:xfrm>
              <a:off x="3340466" y="4143177"/>
              <a:ext cx="2087484" cy="1473123"/>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Rectangle: Rounded Corners 8">
              <a:extLst>
                <a:ext uri="{FF2B5EF4-FFF2-40B4-BE49-F238E27FC236}">
                  <a16:creationId xmlns:a16="http://schemas.microsoft.com/office/drawing/2014/main" id="{60851647-0B16-49CE-BEFB-C3E43D3B446E}"/>
                </a:ext>
              </a:extLst>
            </p:cNvPr>
            <p:cNvSpPr/>
            <p:nvPr/>
          </p:nvSpPr>
          <p:spPr bwMode="auto">
            <a:xfrm>
              <a:off x="1090077" y="4901424"/>
              <a:ext cx="1696797" cy="622537"/>
            </a:xfrm>
            <a:prstGeom prst="roundRect">
              <a:avLst>
                <a:gd name="adj" fmla="val 18317"/>
              </a:avLst>
            </a:prstGeom>
            <a:solidFill>
              <a:srgbClr val="E3E3E3"/>
            </a:solidFill>
            <a:ln w="38100">
              <a:solidFill>
                <a:srgbClr val="00B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49E3076C-0BD1-4ABF-8955-72EB9B88B446}"/>
                </a:ext>
              </a:extLst>
            </p:cNvPr>
            <p:cNvSpPr txBox="1"/>
            <p:nvPr/>
          </p:nvSpPr>
          <p:spPr>
            <a:xfrm>
              <a:off x="1304083" y="5648372"/>
              <a:ext cx="1169418" cy="1938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Label: Test</a:t>
              </a:r>
            </a:p>
          </p:txBody>
        </p:sp>
        <p:sp>
          <p:nvSpPr>
            <p:cNvPr id="11" name="TextBox 10">
              <a:extLst>
                <a:ext uri="{FF2B5EF4-FFF2-40B4-BE49-F238E27FC236}">
                  <a16:creationId xmlns:a16="http://schemas.microsoft.com/office/drawing/2014/main" id="{F58317B5-8E45-4665-B98C-02726D5C622C}"/>
                </a:ext>
              </a:extLst>
            </p:cNvPr>
            <p:cNvSpPr txBox="1"/>
            <p:nvPr/>
          </p:nvSpPr>
          <p:spPr>
            <a:xfrm>
              <a:off x="3714797" y="5646571"/>
              <a:ext cx="1169418" cy="1938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Label: Prod</a:t>
              </a:r>
            </a:p>
          </p:txBody>
        </p:sp>
        <p:sp>
          <p:nvSpPr>
            <p:cNvPr id="12" name="Education">
              <a:extLst>
                <a:ext uri="{FF2B5EF4-FFF2-40B4-BE49-F238E27FC236}">
                  <a16:creationId xmlns:a16="http://schemas.microsoft.com/office/drawing/2014/main" id="{31D997EE-D6B3-4C71-BFB1-1735F9C71650}"/>
                </a:ext>
              </a:extLst>
            </p:cNvPr>
            <p:cNvSpPr>
              <a:spLocks noChangeAspect="1" noEditPoints="1"/>
            </p:cNvSpPr>
            <p:nvPr/>
          </p:nvSpPr>
          <p:spPr bwMode="auto">
            <a:xfrm>
              <a:off x="1481177" y="1324298"/>
              <a:ext cx="530443" cy="530443"/>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solidFill>
              <a:schemeClr val="accent6">
                <a:lumMod val="50000"/>
              </a:schemeClr>
            </a:solidFill>
            <a:ln w="15875" cap="sq">
              <a:solidFill>
                <a:schemeClr val="tx1"/>
              </a:solidFill>
              <a:prstDash val="soli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C89E85B0-EBF0-4A50-98FC-E71401F6FE32}"/>
                </a:ext>
              </a:extLst>
            </p:cNvPr>
            <p:cNvSpPr/>
            <p:nvPr/>
          </p:nvSpPr>
          <p:spPr bwMode="auto">
            <a:xfrm>
              <a:off x="3539924" y="4906829"/>
              <a:ext cx="1656388" cy="622537"/>
            </a:xfrm>
            <a:prstGeom prst="roundRect">
              <a:avLst>
                <a:gd name="adj" fmla="val 18317"/>
              </a:avLst>
            </a:prstGeom>
            <a:solidFill>
              <a:srgbClr val="E3E3E3"/>
            </a:solidFill>
            <a:ln w="38100">
              <a:solidFill>
                <a:srgbClr val="0070C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CAE5FCC5-3D04-4142-9F9E-BC66B632CF73}"/>
                </a:ext>
              </a:extLst>
            </p:cNvPr>
            <p:cNvSpPr/>
            <p:nvPr/>
          </p:nvSpPr>
          <p:spPr bwMode="auto">
            <a:xfrm>
              <a:off x="1485143" y="4302151"/>
              <a:ext cx="906663" cy="381858"/>
            </a:xfrm>
            <a:prstGeom prst="round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Policy Manager</a:t>
              </a:r>
            </a:p>
          </p:txBody>
        </p:sp>
        <p:sp>
          <p:nvSpPr>
            <p:cNvPr id="22" name="Rectangle: Rounded Corners 21">
              <a:extLst>
                <a:ext uri="{FF2B5EF4-FFF2-40B4-BE49-F238E27FC236}">
                  <a16:creationId xmlns:a16="http://schemas.microsoft.com/office/drawing/2014/main" id="{2DBC92AE-BBF6-43A5-BCE5-C4A95F3979D8}"/>
                </a:ext>
              </a:extLst>
            </p:cNvPr>
            <p:cNvSpPr/>
            <p:nvPr/>
          </p:nvSpPr>
          <p:spPr bwMode="auto">
            <a:xfrm>
              <a:off x="3892691" y="4302151"/>
              <a:ext cx="996381" cy="381858"/>
            </a:xfrm>
            <a:prstGeom prst="round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Policy Manager</a:t>
              </a:r>
            </a:p>
          </p:txBody>
        </p:sp>
        <p:cxnSp>
          <p:nvCxnSpPr>
            <p:cNvPr id="24" name="Straight Arrow Connector 23">
              <a:extLst>
                <a:ext uri="{FF2B5EF4-FFF2-40B4-BE49-F238E27FC236}">
                  <a16:creationId xmlns:a16="http://schemas.microsoft.com/office/drawing/2014/main" id="{A0F22E07-722D-4040-B476-757E699735B1}"/>
                </a:ext>
              </a:extLst>
            </p:cNvPr>
            <p:cNvCxnSpPr>
              <a:cxnSpLocks/>
              <a:endCxn id="21" idx="0"/>
            </p:cNvCxnSpPr>
            <p:nvPr/>
          </p:nvCxnSpPr>
          <p:spPr>
            <a:xfrm>
              <a:off x="1938475" y="3384860"/>
              <a:ext cx="0" cy="917291"/>
            </a:xfrm>
            <a:prstGeom prst="straightConnector1">
              <a:avLst/>
            </a:prstGeom>
            <a:ln w="1270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8299F2C-2676-4AC8-B3C8-B860B29C1F16}"/>
                </a:ext>
              </a:extLst>
            </p:cNvPr>
            <p:cNvPicPr>
              <a:picLocks noChangeAspect="1"/>
            </p:cNvPicPr>
            <p:nvPr/>
          </p:nvPicPr>
          <p:blipFill>
            <a:blip r:embed="rId2">
              <a:duotone>
                <a:prstClr val="black"/>
                <a:srgbClr val="00B050">
                  <a:tint val="45000"/>
                  <a:satMod val="400000"/>
                </a:srgbClr>
              </a:duotone>
            </a:blip>
            <a:stretch>
              <a:fillRect/>
            </a:stretch>
          </p:blipFill>
          <p:spPr>
            <a:xfrm>
              <a:off x="2187829" y="5636989"/>
              <a:ext cx="143640" cy="198360"/>
            </a:xfrm>
            <a:prstGeom prst="rect">
              <a:avLst/>
            </a:prstGeom>
          </p:spPr>
        </p:pic>
        <p:pic>
          <p:nvPicPr>
            <p:cNvPr id="33" name="Picture 32">
              <a:extLst>
                <a:ext uri="{FF2B5EF4-FFF2-40B4-BE49-F238E27FC236}">
                  <a16:creationId xmlns:a16="http://schemas.microsoft.com/office/drawing/2014/main" id="{3821DA36-D320-4850-A030-F923FA43E9AA}"/>
                </a:ext>
              </a:extLst>
            </p:cNvPr>
            <p:cNvPicPr>
              <a:picLocks noChangeAspect="1"/>
            </p:cNvPicPr>
            <p:nvPr/>
          </p:nvPicPr>
          <p:blipFill>
            <a:blip r:embed="rId2">
              <a:duotone>
                <a:prstClr val="black"/>
                <a:srgbClr val="0070C0">
                  <a:tint val="45000"/>
                  <a:satMod val="400000"/>
                </a:srgbClr>
              </a:duotone>
            </a:blip>
            <a:stretch>
              <a:fillRect/>
            </a:stretch>
          </p:blipFill>
          <p:spPr>
            <a:xfrm>
              <a:off x="4648021" y="5611294"/>
              <a:ext cx="143640" cy="198360"/>
            </a:xfrm>
            <a:prstGeom prst="rect">
              <a:avLst/>
            </a:prstGeom>
          </p:spPr>
        </p:pic>
        <p:cxnSp>
          <p:nvCxnSpPr>
            <p:cNvPr id="35" name="Connector: Elbow 34">
              <a:extLst>
                <a:ext uri="{FF2B5EF4-FFF2-40B4-BE49-F238E27FC236}">
                  <a16:creationId xmlns:a16="http://schemas.microsoft.com/office/drawing/2014/main" id="{863CD469-5A07-43D0-8726-C0A2B307E395}"/>
                </a:ext>
              </a:extLst>
            </p:cNvPr>
            <p:cNvCxnSpPr>
              <a:endCxn id="22" idx="0"/>
            </p:cNvCxnSpPr>
            <p:nvPr/>
          </p:nvCxnSpPr>
          <p:spPr>
            <a:xfrm>
              <a:off x="1938474" y="3721072"/>
              <a:ext cx="2452408" cy="58107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B617A3F-13A0-4EE4-BEB7-BC9A3493798D}"/>
                </a:ext>
              </a:extLst>
            </p:cNvPr>
            <p:cNvCxnSpPr/>
            <p:nvPr/>
          </p:nvCxnSpPr>
          <p:spPr>
            <a:xfrm>
              <a:off x="1683754" y="1891861"/>
              <a:ext cx="0" cy="794998"/>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2FA9370B-672C-4630-9061-3B428A9EDC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26527" y="6068625"/>
              <a:ext cx="401453" cy="382504"/>
            </a:xfrm>
            <a:prstGeom prst="rect">
              <a:avLst/>
            </a:prstGeom>
          </p:spPr>
        </p:pic>
        <p:sp>
          <p:nvSpPr>
            <p:cNvPr id="39" name="TextBox 38">
              <a:extLst>
                <a:ext uri="{FF2B5EF4-FFF2-40B4-BE49-F238E27FC236}">
                  <a16:creationId xmlns:a16="http://schemas.microsoft.com/office/drawing/2014/main" id="{D3B6BC18-35B3-4738-844E-44244AABBCB8}"/>
                </a:ext>
              </a:extLst>
            </p:cNvPr>
            <p:cNvSpPr txBox="1"/>
            <p:nvPr/>
          </p:nvSpPr>
          <p:spPr>
            <a:xfrm>
              <a:off x="4967249" y="6069758"/>
              <a:ext cx="1157278" cy="3877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Kubernetes Cluster</a:t>
              </a:r>
            </a:p>
          </p:txBody>
        </p:sp>
        <p:sp>
          <p:nvSpPr>
            <p:cNvPr id="40" name="TextBox 39">
              <a:extLst>
                <a:ext uri="{FF2B5EF4-FFF2-40B4-BE49-F238E27FC236}">
                  <a16:creationId xmlns:a16="http://schemas.microsoft.com/office/drawing/2014/main" id="{85DBD3A3-85B8-4F87-9233-BA7A6780E6BC}"/>
                </a:ext>
              </a:extLst>
            </p:cNvPr>
            <p:cNvSpPr txBox="1"/>
            <p:nvPr/>
          </p:nvSpPr>
          <p:spPr>
            <a:xfrm>
              <a:off x="3902087" y="265270"/>
              <a:ext cx="1804809" cy="4431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600">
                  <a:gradFill>
                    <a:gsLst>
                      <a:gs pos="2917">
                        <a:srgbClr val="1A1A1A"/>
                      </a:gs>
                      <a:gs pos="30000">
                        <a:srgbClr val="1A1A1A"/>
                      </a:gs>
                    </a:gsLst>
                    <a:lin ang="5400000" scaled="0"/>
                  </a:gradFill>
                  <a:latin typeface="Consolas" panose="020B0609020204030204" pitchFamily="49" charset="0"/>
                  <a:cs typeface="Segoe UI Semilight" panose="020B0402040204020203" pitchFamily="34" charset="0"/>
                </a:rPr>
                <a:t>k</a:t>
              </a:r>
              <a:r>
                <a:rPr kumimoji="0" lang="en-US" sz="1600" i="0" u="none" strike="noStrike" kern="1200" cap="none" spc="0" normalizeH="0" baseline="0" noProof="0" err="1">
                  <a:ln>
                    <a:noFill/>
                  </a:ln>
                  <a:gradFill>
                    <a:gsLst>
                      <a:gs pos="2917">
                        <a:srgbClr val="1A1A1A"/>
                      </a:gs>
                      <a:gs pos="30000">
                        <a:srgbClr val="1A1A1A"/>
                      </a:gs>
                    </a:gsLst>
                    <a:lin ang="5400000" scaled="0"/>
                  </a:gradFill>
                  <a:effectLst/>
                  <a:uLnTx/>
                  <a:uFillTx/>
                  <a:latin typeface="Consolas" panose="020B0609020204030204" pitchFamily="49" charset="0"/>
                  <a:cs typeface="Segoe UI Semilight" panose="020B0402040204020203" pitchFamily="34" charset="0"/>
                </a:rPr>
                <a:t>ubectl</a:t>
              </a:r>
              <a:r>
                <a:rPr kumimoji="0" lang="en-US" sz="1600" i="0" u="none" strike="noStrike" kern="1200" cap="none" spc="0" normalizeH="0" baseline="0" noProof="0">
                  <a:ln>
                    <a:noFill/>
                  </a:ln>
                  <a:gradFill>
                    <a:gsLst>
                      <a:gs pos="2917">
                        <a:srgbClr val="1A1A1A"/>
                      </a:gs>
                      <a:gs pos="30000">
                        <a:srgbClr val="1A1A1A"/>
                      </a:gs>
                    </a:gsLst>
                    <a:lin ang="5400000" scaled="0"/>
                  </a:gradFill>
                  <a:effectLst/>
                  <a:uLnTx/>
                  <a:uFillTx/>
                  <a:latin typeface="Consolas" panose="020B0609020204030204" pitchFamily="49" charset="0"/>
                  <a:cs typeface="Segoe UI Semilight" panose="020B0402040204020203" pitchFamily="34" charset="0"/>
                </a:rPr>
                <a:t> apply –f </a:t>
              </a:r>
              <a:r>
                <a:rPr kumimoji="0" lang="en-US" sz="1600" i="0" u="none" strike="noStrike" kern="1200" cap="none" spc="0" normalizeH="0" baseline="0" noProof="0" err="1">
                  <a:ln>
                    <a:noFill/>
                  </a:ln>
                  <a:gradFill>
                    <a:gsLst>
                      <a:gs pos="2917">
                        <a:srgbClr val="1A1A1A"/>
                      </a:gs>
                      <a:gs pos="30000">
                        <a:srgbClr val="1A1A1A"/>
                      </a:gs>
                    </a:gsLst>
                    <a:lin ang="5400000" scaled="0"/>
                  </a:gradFill>
                  <a:effectLst/>
                  <a:uLnTx/>
                  <a:uFillTx/>
                  <a:latin typeface="Consolas" panose="020B0609020204030204" pitchFamily="49" charset="0"/>
                  <a:cs typeface="Segoe UI Semilight" panose="020B0402040204020203" pitchFamily="34" charset="0"/>
                </a:rPr>
                <a:t>policy.yaml</a:t>
              </a:r>
              <a:endParaRPr kumimoji="0" lang="en-US" sz="1600" i="0" u="none" strike="noStrike" kern="1200" cap="none" spc="0" normalizeH="0" baseline="0" noProof="0">
                <a:ln>
                  <a:noFill/>
                </a:ln>
                <a:gradFill>
                  <a:gsLst>
                    <a:gs pos="2917">
                      <a:srgbClr val="1A1A1A"/>
                    </a:gs>
                    <a:gs pos="30000">
                      <a:srgbClr val="1A1A1A"/>
                    </a:gs>
                  </a:gsLst>
                  <a:lin ang="5400000" scaled="0"/>
                </a:gradFill>
                <a:effectLst/>
                <a:uLnTx/>
                <a:uFillTx/>
                <a:latin typeface="Consolas" panose="020B0609020204030204" pitchFamily="49" charset="0"/>
                <a:cs typeface="Segoe UI Semilight" panose="020B0402040204020203" pitchFamily="34" charset="0"/>
              </a:endParaRPr>
            </a:p>
          </p:txBody>
        </p:sp>
      </p:grpSp>
      <p:pic>
        <p:nvPicPr>
          <p:cNvPr id="19" name="Picture 18">
            <a:extLst>
              <a:ext uri="{FF2B5EF4-FFF2-40B4-BE49-F238E27FC236}">
                <a16:creationId xmlns:a16="http://schemas.microsoft.com/office/drawing/2014/main" id="{7ABA21BD-756C-4FAF-A170-3C8666FB6730}"/>
              </a:ext>
            </a:extLst>
          </p:cNvPr>
          <p:cNvPicPr>
            <a:picLocks noChangeAspect="1"/>
          </p:cNvPicPr>
          <p:nvPr/>
        </p:nvPicPr>
        <p:blipFill>
          <a:blip r:embed="rId4"/>
          <a:stretch>
            <a:fillRect/>
          </a:stretch>
        </p:blipFill>
        <p:spPr>
          <a:xfrm>
            <a:off x="8064665" y="460818"/>
            <a:ext cx="1578059" cy="1998681"/>
          </a:xfrm>
          <a:prstGeom prst="rect">
            <a:avLst/>
          </a:prstGeom>
        </p:spPr>
      </p:pic>
      <p:pic>
        <p:nvPicPr>
          <p:cNvPr id="34" name="Picture 33">
            <a:extLst>
              <a:ext uri="{FF2B5EF4-FFF2-40B4-BE49-F238E27FC236}">
                <a16:creationId xmlns:a16="http://schemas.microsoft.com/office/drawing/2014/main" id="{3EACEE59-C162-45BD-A0F0-958A01CBDB45}"/>
              </a:ext>
            </a:extLst>
          </p:cNvPr>
          <p:cNvPicPr>
            <a:picLocks noChangeAspect="1"/>
          </p:cNvPicPr>
          <p:nvPr/>
        </p:nvPicPr>
        <p:blipFill>
          <a:blip r:embed="rId5"/>
          <a:stretch>
            <a:fillRect/>
          </a:stretch>
        </p:blipFill>
        <p:spPr>
          <a:xfrm>
            <a:off x="7198329" y="5266207"/>
            <a:ext cx="524141" cy="434827"/>
          </a:xfrm>
          <a:prstGeom prst="rect">
            <a:avLst/>
          </a:prstGeom>
          <a:solidFill>
            <a:schemeClr val="accent6">
              <a:lumMod val="40000"/>
              <a:lumOff val="60000"/>
            </a:schemeClr>
          </a:solidFill>
          <a:ln>
            <a:solidFill>
              <a:schemeClr val="accent1"/>
            </a:solidFill>
          </a:ln>
        </p:spPr>
      </p:pic>
      <p:pic>
        <p:nvPicPr>
          <p:cNvPr id="36" name="Picture 35">
            <a:extLst>
              <a:ext uri="{FF2B5EF4-FFF2-40B4-BE49-F238E27FC236}">
                <a16:creationId xmlns:a16="http://schemas.microsoft.com/office/drawing/2014/main" id="{AD810A04-9E4C-4231-BA0C-1AE7D79561DE}"/>
              </a:ext>
            </a:extLst>
          </p:cNvPr>
          <p:cNvPicPr>
            <a:picLocks noChangeAspect="1"/>
          </p:cNvPicPr>
          <p:nvPr/>
        </p:nvPicPr>
        <p:blipFill>
          <a:blip r:embed="rId5"/>
          <a:stretch>
            <a:fillRect/>
          </a:stretch>
        </p:blipFill>
        <p:spPr>
          <a:xfrm>
            <a:off x="7873666" y="5253591"/>
            <a:ext cx="524141" cy="434827"/>
          </a:xfrm>
          <a:prstGeom prst="rect">
            <a:avLst/>
          </a:prstGeom>
          <a:solidFill>
            <a:schemeClr val="accent6">
              <a:lumMod val="40000"/>
              <a:lumOff val="60000"/>
            </a:schemeClr>
          </a:solidFill>
          <a:ln>
            <a:solidFill>
              <a:schemeClr val="accent1"/>
            </a:solidFill>
          </a:ln>
        </p:spPr>
      </p:pic>
      <p:pic>
        <p:nvPicPr>
          <p:cNvPr id="41" name="Picture 40">
            <a:extLst>
              <a:ext uri="{FF2B5EF4-FFF2-40B4-BE49-F238E27FC236}">
                <a16:creationId xmlns:a16="http://schemas.microsoft.com/office/drawing/2014/main" id="{FD73EF42-85A2-43D4-BAFE-44268C1F9A90}"/>
              </a:ext>
            </a:extLst>
          </p:cNvPr>
          <p:cNvPicPr>
            <a:picLocks noChangeAspect="1"/>
          </p:cNvPicPr>
          <p:nvPr/>
        </p:nvPicPr>
        <p:blipFill>
          <a:blip r:embed="rId5"/>
          <a:stretch>
            <a:fillRect/>
          </a:stretch>
        </p:blipFill>
        <p:spPr>
          <a:xfrm>
            <a:off x="9647546" y="5275953"/>
            <a:ext cx="524141" cy="434827"/>
          </a:xfrm>
          <a:prstGeom prst="rect">
            <a:avLst/>
          </a:prstGeom>
          <a:solidFill>
            <a:schemeClr val="accent6">
              <a:lumMod val="40000"/>
              <a:lumOff val="60000"/>
            </a:schemeClr>
          </a:solidFill>
          <a:ln>
            <a:solidFill>
              <a:schemeClr val="accent1"/>
            </a:solidFill>
          </a:ln>
        </p:spPr>
      </p:pic>
      <p:pic>
        <p:nvPicPr>
          <p:cNvPr id="42" name="Picture 41">
            <a:extLst>
              <a:ext uri="{FF2B5EF4-FFF2-40B4-BE49-F238E27FC236}">
                <a16:creationId xmlns:a16="http://schemas.microsoft.com/office/drawing/2014/main" id="{3E2E1DE0-3159-4176-B380-42CCE93DC64E}"/>
              </a:ext>
            </a:extLst>
          </p:cNvPr>
          <p:cNvPicPr>
            <a:picLocks noChangeAspect="1"/>
          </p:cNvPicPr>
          <p:nvPr/>
        </p:nvPicPr>
        <p:blipFill>
          <a:blip r:embed="rId5"/>
          <a:stretch>
            <a:fillRect/>
          </a:stretch>
        </p:blipFill>
        <p:spPr>
          <a:xfrm>
            <a:off x="10354611" y="5276077"/>
            <a:ext cx="524141" cy="434827"/>
          </a:xfrm>
          <a:prstGeom prst="rect">
            <a:avLst/>
          </a:prstGeom>
          <a:solidFill>
            <a:schemeClr val="accent6">
              <a:lumMod val="40000"/>
              <a:lumOff val="60000"/>
            </a:schemeClr>
          </a:solidFill>
          <a:ln>
            <a:solidFill>
              <a:schemeClr val="accent1"/>
            </a:solidFill>
          </a:ln>
        </p:spPr>
      </p:pic>
      <p:pic>
        <p:nvPicPr>
          <p:cNvPr id="29" name="Picture 28">
            <a:extLst>
              <a:ext uri="{FF2B5EF4-FFF2-40B4-BE49-F238E27FC236}">
                <a16:creationId xmlns:a16="http://schemas.microsoft.com/office/drawing/2014/main" id="{706CEA1C-851F-41F9-8BC4-B6B3870E17E7}"/>
              </a:ext>
            </a:extLst>
          </p:cNvPr>
          <p:cNvPicPr>
            <a:picLocks noChangeAspect="1"/>
          </p:cNvPicPr>
          <p:nvPr/>
        </p:nvPicPr>
        <p:blipFill>
          <a:blip r:embed="rId6"/>
          <a:stretch>
            <a:fillRect/>
          </a:stretch>
        </p:blipFill>
        <p:spPr>
          <a:xfrm>
            <a:off x="11442729" y="2530688"/>
            <a:ext cx="392384" cy="382664"/>
          </a:xfrm>
          <a:prstGeom prst="rect">
            <a:avLst/>
          </a:prstGeom>
        </p:spPr>
      </p:pic>
    </p:spTree>
    <p:extLst>
      <p:ext uri="{BB962C8B-B14F-4D97-AF65-F5344CB8AC3E}">
        <p14:creationId xmlns:p14="http://schemas.microsoft.com/office/powerpoint/2010/main" val="26896408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65B4-9CEF-4F8F-8158-94A823C76F80}"/>
              </a:ext>
            </a:extLst>
          </p:cNvPr>
          <p:cNvSpPr>
            <a:spLocks noGrp="1"/>
          </p:cNvSpPr>
          <p:nvPr>
            <p:ph type="title"/>
          </p:nvPr>
        </p:nvSpPr>
        <p:spPr>
          <a:xfrm>
            <a:off x="122438" y="56981"/>
            <a:ext cx="11018520" cy="553998"/>
          </a:xfrm>
        </p:spPr>
        <p:txBody>
          <a:bodyPr/>
          <a:lstStyle/>
          <a:p>
            <a:r>
              <a:rPr lang="en-US" dirty="0"/>
              <a:t>Azure Implementation of Network Policies</a:t>
            </a:r>
          </a:p>
        </p:txBody>
      </p:sp>
      <p:grpSp>
        <p:nvGrpSpPr>
          <p:cNvPr id="5" name="Group 4">
            <a:extLst>
              <a:ext uri="{FF2B5EF4-FFF2-40B4-BE49-F238E27FC236}">
                <a16:creationId xmlns:a16="http://schemas.microsoft.com/office/drawing/2014/main" id="{F4E44BE3-12C1-4D7A-AA85-70DC86F2F3A1}"/>
              </a:ext>
            </a:extLst>
          </p:cNvPr>
          <p:cNvGrpSpPr/>
          <p:nvPr/>
        </p:nvGrpSpPr>
        <p:grpSpPr>
          <a:xfrm>
            <a:off x="393192" y="722376"/>
            <a:ext cx="6254115" cy="5929017"/>
            <a:chOff x="2313098" y="785215"/>
            <a:chExt cx="6135577" cy="5857034"/>
          </a:xfrm>
        </p:grpSpPr>
        <p:sp>
          <p:nvSpPr>
            <p:cNvPr id="100" name="Rectangle 99">
              <a:extLst>
                <a:ext uri="{FF2B5EF4-FFF2-40B4-BE49-F238E27FC236}">
                  <a16:creationId xmlns:a16="http://schemas.microsoft.com/office/drawing/2014/main" id="{54853875-A991-4547-820D-81AADD462CC8}"/>
                </a:ext>
              </a:extLst>
            </p:cNvPr>
            <p:cNvSpPr/>
            <p:nvPr/>
          </p:nvSpPr>
          <p:spPr bwMode="auto">
            <a:xfrm>
              <a:off x="2313098" y="1011199"/>
              <a:ext cx="6023588" cy="5631050"/>
            </a:xfrm>
            <a:prstGeom prst="rect">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03" name="Picture 102">
              <a:extLst>
                <a:ext uri="{FF2B5EF4-FFF2-40B4-BE49-F238E27FC236}">
                  <a16:creationId xmlns:a16="http://schemas.microsoft.com/office/drawing/2014/main" id="{E336126E-5F7D-46F8-85ED-FBED9532A3CA}"/>
                </a:ext>
              </a:extLst>
            </p:cNvPr>
            <p:cNvPicPr>
              <a:picLocks noChangeAspect="1"/>
            </p:cNvPicPr>
            <p:nvPr/>
          </p:nvPicPr>
          <p:blipFill>
            <a:blip r:embed="rId3"/>
            <a:stretch>
              <a:fillRect/>
            </a:stretch>
          </p:blipFill>
          <p:spPr>
            <a:xfrm>
              <a:off x="7777754" y="991609"/>
              <a:ext cx="481920" cy="486554"/>
            </a:xfrm>
            <a:prstGeom prst="rect">
              <a:avLst/>
            </a:prstGeom>
            <a:ln>
              <a:noFill/>
              <a:prstDash val="sysDash"/>
            </a:ln>
          </p:spPr>
        </p:pic>
        <p:pic>
          <p:nvPicPr>
            <p:cNvPr id="133" name="Picture 132">
              <a:extLst>
                <a:ext uri="{FF2B5EF4-FFF2-40B4-BE49-F238E27FC236}">
                  <a16:creationId xmlns:a16="http://schemas.microsoft.com/office/drawing/2014/main" id="{5D4902DF-ECFD-45E2-8327-E71D1D8F9B3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37166" y="5460436"/>
              <a:ext cx="243075" cy="231602"/>
            </a:xfrm>
            <a:prstGeom prst="rect">
              <a:avLst/>
            </a:prstGeom>
          </p:spPr>
        </p:pic>
        <p:sp>
          <p:nvSpPr>
            <p:cNvPr id="173" name="Rectangle 172">
              <a:extLst>
                <a:ext uri="{FF2B5EF4-FFF2-40B4-BE49-F238E27FC236}">
                  <a16:creationId xmlns:a16="http://schemas.microsoft.com/office/drawing/2014/main" id="{0914BD51-E522-4BEF-9C11-99E814D8D28A}"/>
                </a:ext>
              </a:extLst>
            </p:cNvPr>
            <p:cNvSpPr/>
            <p:nvPr/>
          </p:nvSpPr>
          <p:spPr bwMode="auto">
            <a:xfrm>
              <a:off x="2726333" y="1518358"/>
              <a:ext cx="5145932" cy="3901883"/>
            </a:xfrm>
            <a:prstGeom prst="rect">
              <a:avLst/>
            </a:prstGeom>
            <a:solidFill>
              <a:schemeClr val="bg2"/>
            </a:solid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B4AF8120-97A7-4440-A3F3-48BBD03DF6AC}"/>
                </a:ext>
              </a:extLst>
            </p:cNvPr>
            <p:cNvSpPr txBox="1"/>
            <p:nvPr/>
          </p:nvSpPr>
          <p:spPr>
            <a:xfrm>
              <a:off x="6703893" y="5473586"/>
              <a:ext cx="1456614" cy="1661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Kubernetes Cluster</a:t>
              </a:r>
            </a:p>
          </p:txBody>
        </p:sp>
        <p:grpSp>
          <p:nvGrpSpPr>
            <p:cNvPr id="175" name="Group 174">
              <a:extLst>
                <a:ext uri="{FF2B5EF4-FFF2-40B4-BE49-F238E27FC236}">
                  <a16:creationId xmlns:a16="http://schemas.microsoft.com/office/drawing/2014/main" id="{34C0DDED-01B6-4726-95C7-B3A9FA4E66A1}"/>
                </a:ext>
              </a:extLst>
            </p:cNvPr>
            <p:cNvGrpSpPr/>
            <p:nvPr/>
          </p:nvGrpSpPr>
          <p:grpSpPr>
            <a:xfrm>
              <a:off x="2955861" y="5558077"/>
              <a:ext cx="1016598" cy="961164"/>
              <a:chOff x="1055887" y="2077770"/>
              <a:chExt cx="1016598" cy="961164"/>
            </a:xfrm>
          </p:grpSpPr>
          <p:grpSp>
            <p:nvGrpSpPr>
              <p:cNvPr id="176" name="Group 175">
                <a:extLst>
                  <a:ext uri="{FF2B5EF4-FFF2-40B4-BE49-F238E27FC236}">
                    <a16:creationId xmlns:a16="http://schemas.microsoft.com/office/drawing/2014/main" id="{854C4BDE-43CE-4A0F-99EC-7E45F5147810}"/>
                  </a:ext>
                </a:extLst>
              </p:cNvPr>
              <p:cNvGrpSpPr/>
              <p:nvPr/>
            </p:nvGrpSpPr>
            <p:grpSpPr>
              <a:xfrm>
                <a:off x="1055887" y="2077770"/>
                <a:ext cx="761445" cy="737154"/>
                <a:chOff x="1576975" y="2642049"/>
                <a:chExt cx="561506" cy="561500"/>
              </a:xfrm>
            </p:grpSpPr>
            <p:sp>
              <p:nvSpPr>
                <p:cNvPr id="183" name="Rectangle 182">
                  <a:extLst>
                    <a:ext uri="{FF2B5EF4-FFF2-40B4-BE49-F238E27FC236}">
                      <a16:creationId xmlns:a16="http://schemas.microsoft.com/office/drawing/2014/main" id="{6BDC26E7-AB21-4707-9BE6-54BA31BD1019}"/>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4" name="Picture 183">
                  <a:extLst>
                    <a:ext uri="{FF2B5EF4-FFF2-40B4-BE49-F238E27FC236}">
                      <a16:creationId xmlns:a16="http://schemas.microsoft.com/office/drawing/2014/main" id="{4C72DE9B-1399-494A-A676-2E527BEF1BDE}"/>
                    </a:ext>
                  </a:extLst>
                </p:cNvPr>
                <p:cNvPicPr>
                  <a:picLocks noChangeAspect="1"/>
                </p:cNvPicPr>
                <p:nvPr/>
              </p:nvPicPr>
              <p:blipFill>
                <a:blip r:embed="rId5"/>
                <a:stretch>
                  <a:fillRect/>
                </a:stretch>
              </p:blipFill>
              <p:spPr>
                <a:xfrm>
                  <a:off x="1576975" y="2642049"/>
                  <a:ext cx="561506" cy="561500"/>
                </a:xfrm>
                <a:prstGeom prst="rect">
                  <a:avLst/>
                </a:prstGeom>
              </p:spPr>
            </p:pic>
          </p:grpSp>
          <p:grpSp>
            <p:nvGrpSpPr>
              <p:cNvPr id="177" name="Group 176">
                <a:extLst>
                  <a:ext uri="{FF2B5EF4-FFF2-40B4-BE49-F238E27FC236}">
                    <a16:creationId xmlns:a16="http://schemas.microsoft.com/office/drawing/2014/main" id="{7B1982F9-6309-4943-85BB-F32473DDF346}"/>
                  </a:ext>
                </a:extLst>
              </p:cNvPr>
              <p:cNvGrpSpPr/>
              <p:nvPr/>
            </p:nvGrpSpPr>
            <p:grpSpPr>
              <a:xfrm>
                <a:off x="1183336" y="2191252"/>
                <a:ext cx="761445" cy="737154"/>
                <a:chOff x="1576975" y="2642049"/>
                <a:chExt cx="561506" cy="561500"/>
              </a:xfrm>
            </p:grpSpPr>
            <p:sp>
              <p:nvSpPr>
                <p:cNvPr id="181" name="Rectangle 180">
                  <a:extLst>
                    <a:ext uri="{FF2B5EF4-FFF2-40B4-BE49-F238E27FC236}">
                      <a16:creationId xmlns:a16="http://schemas.microsoft.com/office/drawing/2014/main" id="{7F20BB6A-F95C-47BD-83AC-A239CE776650}"/>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181">
                  <a:extLst>
                    <a:ext uri="{FF2B5EF4-FFF2-40B4-BE49-F238E27FC236}">
                      <a16:creationId xmlns:a16="http://schemas.microsoft.com/office/drawing/2014/main" id="{B639AFAF-B6D6-4183-9E2E-305E120BF59E}"/>
                    </a:ext>
                  </a:extLst>
                </p:cNvPr>
                <p:cNvPicPr>
                  <a:picLocks noChangeAspect="1"/>
                </p:cNvPicPr>
                <p:nvPr/>
              </p:nvPicPr>
              <p:blipFill>
                <a:blip r:embed="rId5"/>
                <a:stretch>
                  <a:fillRect/>
                </a:stretch>
              </p:blipFill>
              <p:spPr>
                <a:xfrm>
                  <a:off x="1576975" y="2642049"/>
                  <a:ext cx="561506" cy="561500"/>
                </a:xfrm>
                <a:prstGeom prst="rect">
                  <a:avLst/>
                </a:prstGeom>
              </p:spPr>
            </p:pic>
          </p:grpSp>
          <p:grpSp>
            <p:nvGrpSpPr>
              <p:cNvPr id="178" name="Group 177">
                <a:extLst>
                  <a:ext uri="{FF2B5EF4-FFF2-40B4-BE49-F238E27FC236}">
                    <a16:creationId xmlns:a16="http://schemas.microsoft.com/office/drawing/2014/main" id="{0CDC0ADC-6E56-477B-B5EA-2EE550FAD3A3}"/>
                  </a:ext>
                </a:extLst>
              </p:cNvPr>
              <p:cNvGrpSpPr/>
              <p:nvPr/>
            </p:nvGrpSpPr>
            <p:grpSpPr>
              <a:xfrm>
                <a:off x="1311040" y="2301780"/>
                <a:ext cx="761445" cy="737154"/>
                <a:chOff x="1576975" y="2642049"/>
                <a:chExt cx="561506" cy="561500"/>
              </a:xfrm>
            </p:grpSpPr>
            <p:sp>
              <p:nvSpPr>
                <p:cNvPr id="179" name="Rectangle 178">
                  <a:extLst>
                    <a:ext uri="{FF2B5EF4-FFF2-40B4-BE49-F238E27FC236}">
                      <a16:creationId xmlns:a16="http://schemas.microsoft.com/office/drawing/2014/main" id="{DA6D17A5-157B-405D-920F-1860CBF5121F}"/>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0" name="Picture 179">
                  <a:extLst>
                    <a:ext uri="{FF2B5EF4-FFF2-40B4-BE49-F238E27FC236}">
                      <a16:creationId xmlns:a16="http://schemas.microsoft.com/office/drawing/2014/main" id="{320C0544-19BB-45F3-98C8-E8016401D97A}"/>
                    </a:ext>
                  </a:extLst>
                </p:cNvPr>
                <p:cNvPicPr>
                  <a:picLocks noChangeAspect="1"/>
                </p:cNvPicPr>
                <p:nvPr/>
              </p:nvPicPr>
              <p:blipFill>
                <a:blip r:embed="rId5"/>
                <a:stretch>
                  <a:fillRect/>
                </a:stretch>
              </p:blipFill>
              <p:spPr>
                <a:xfrm>
                  <a:off x="1576975" y="2642049"/>
                  <a:ext cx="561506" cy="561500"/>
                </a:xfrm>
                <a:prstGeom prst="rect">
                  <a:avLst/>
                </a:prstGeom>
              </p:spPr>
            </p:pic>
          </p:grpSp>
        </p:grpSp>
        <p:grpSp>
          <p:nvGrpSpPr>
            <p:cNvPr id="185" name="Group 184">
              <a:extLst>
                <a:ext uri="{FF2B5EF4-FFF2-40B4-BE49-F238E27FC236}">
                  <a16:creationId xmlns:a16="http://schemas.microsoft.com/office/drawing/2014/main" id="{74A3A454-281D-474A-95DC-CFC9A30ED997}"/>
                </a:ext>
              </a:extLst>
            </p:cNvPr>
            <p:cNvGrpSpPr/>
            <p:nvPr/>
          </p:nvGrpSpPr>
          <p:grpSpPr>
            <a:xfrm>
              <a:off x="4463290" y="5579648"/>
              <a:ext cx="1016598" cy="961164"/>
              <a:chOff x="1055887" y="2077770"/>
              <a:chExt cx="1016598" cy="961164"/>
            </a:xfrm>
          </p:grpSpPr>
          <p:grpSp>
            <p:nvGrpSpPr>
              <p:cNvPr id="186" name="Group 185">
                <a:extLst>
                  <a:ext uri="{FF2B5EF4-FFF2-40B4-BE49-F238E27FC236}">
                    <a16:creationId xmlns:a16="http://schemas.microsoft.com/office/drawing/2014/main" id="{12F58F43-59DA-40AF-9DDA-D8C0EE79F5AC}"/>
                  </a:ext>
                </a:extLst>
              </p:cNvPr>
              <p:cNvGrpSpPr/>
              <p:nvPr/>
            </p:nvGrpSpPr>
            <p:grpSpPr>
              <a:xfrm>
                <a:off x="1055887" y="2077770"/>
                <a:ext cx="761445" cy="737154"/>
                <a:chOff x="1576975" y="2642049"/>
                <a:chExt cx="561506" cy="561500"/>
              </a:xfrm>
            </p:grpSpPr>
            <p:sp>
              <p:nvSpPr>
                <p:cNvPr id="193" name="Rectangle 192">
                  <a:extLst>
                    <a:ext uri="{FF2B5EF4-FFF2-40B4-BE49-F238E27FC236}">
                      <a16:creationId xmlns:a16="http://schemas.microsoft.com/office/drawing/2014/main" id="{A99EF7D0-B6FD-46F1-954F-D86B3DAD2E27}"/>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4" name="Picture 193">
                  <a:extLst>
                    <a:ext uri="{FF2B5EF4-FFF2-40B4-BE49-F238E27FC236}">
                      <a16:creationId xmlns:a16="http://schemas.microsoft.com/office/drawing/2014/main" id="{3357B09D-2144-47F7-AF4B-9180C72385F1}"/>
                    </a:ext>
                  </a:extLst>
                </p:cNvPr>
                <p:cNvPicPr>
                  <a:picLocks noChangeAspect="1"/>
                </p:cNvPicPr>
                <p:nvPr/>
              </p:nvPicPr>
              <p:blipFill>
                <a:blip r:embed="rId5"/>
                <a:stretch>
                  <a:fillRect/>
                </a:stretch>
              </p:blipFill>
              <p:spPr>
                <a:xfrm>
                  <a:off x="1576975" y="2642049"/>
                  <a:ext cx="561506" cy="561500"/>
                </a:xfrm>
                <a:prstGeom prst="rect">
                  <a:avLst/>
                </a:prstGeom>
              </p:spPr>
            </p:pic>
          </p:grpSp>
          <p:grpSp>
            <p:nvGrpSpPr>
              <p:cNvPr id="187" name="Group 186">
                <a:extLst>
                  <a:ext uri="{FF2B5EF4-FFF2-40B4-BE49-F238E27FC236}">
                    <a16:creationId xmlns:a16="http://schemas.microsoft.com/office/drawing/2014/main" id="{A017C80B-A067-4CFA-8BD0-45DA50A41271}"/>
                  </a:ext>
                </a:extLst>
              </p:cNvPr>
              <p:cNvGrpSpPr/>
              <p:nvPr/>
            </p:nvGrpSpPr>
            <p:grpSpPr>
              <a:xfrm>
                <a:off x="1183336" y="2191252"/>
                <a:ext cx="761445" cy="737154"/>
                <a:chOff x="1576975" y="2642049"/>
                <a:chExt cx="561506" cy="561500"/>
              </a:xfrm>
            </p:grpSpPr>
            <p:sp>
              <p:nvSpPr>
                <p:cNvPr id="191" name="Rectangle 190">
                  <a:extLst>
                    <a:ext uri="{FF2B5EF4-FFF2-40B4-BE49-F238E27FC236}">
                      <a16:creationId xmlns:a16="http://schemas.microsoft.com/office/drawing/2014/main" id="{D86EB269-68AD-42A1-A3AF-D060C6318672}"/>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2" name="Picture 191">
                  <a:extLst>
                    <a:ext uri="{FF2B5EF4-FFF2-40B4-BE49-F238E27FC236}">
                      <a16:creationId xmlns:a16="http://schemas.microsoft.com/office/drawing/2014/main" id="{D1D1016C-51D0-4002-8B53-45F9047B0CF4}"/>
                    </a:ext>
                  </a:extLst>
                </p:cNvPr>
                <p:cNvPicPr>
                  <a:picLocks noChangeAspect="1"/>
                </p:cNvPicPr>
                <p:nvPr/>
              </p:nvPicPr>
              <p:blipFill>
                <a:blip r:embed="rId5"/>
                <a:stretch>
                  <a:fillRect/>
                </a:stretch>
              </p:blipFill>
              <p:spPr>
                <a:xfrm>
                  <a:off x="1576975" y="2642049"/>
                  <a:ext cx="561506" cy="561500"/>
                </a:xfrm>
                <a:prstGeom prst="rect">
                  <a:avLst/>
                </a:prstGeom>
              </p:spPr>
            </p:pic>
          </p:grpSp>
          <p:grpSp>
            <p:nvGrpSpPr>
              <p:cNvPr id="188" name="Group 187">
                <a:extLst>
                  <a:ext uri="{FF2B5EF4-FFF2-40B4-BE49-F238E27FC236}">
                    <a16:creationId xmlns:a16="http://schemas.microsoft.com/office/drawing/2014/main" id="{E5919E98-16F2-40EC-BBF5-311241FED8D4}"/>
                  </a:ext>
                </a:extLst>
              </p:cNvPr>
              <p:cNvGrpSpPr/>
              <p:nvPr/>
            </p:nvGrpSpPr>
            <p:grpSpPr>
              <a:xfrm>
                <a:off x="1311040" y="2301780"/>
                <a:ext cx="761445" cy="737154"/>
                <a:chOff x="1576975" y="2642049"/>
                <a:chExt cx="561506" cy="561500"/>
              </a:xfrm>
            </p:grpSpPr>
            <p:sp>
              <p:nvSpPr>
                <p:cNvPr id="189" name="Rectangle 188">
                  <a:extLst>
                    <a:ext uri="{FF2B5EF4-FFF2-40B4-BE49-F238E27FC236}">
                      <a16:creationId xmlns:a16="http://schemas.microsoft.com/office/drawing/2014/main" id="{37D9F546-BF1B-4A47-9E60-D6ABF0BD2386}"/>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0" name="Picture 189">
                  <a:extLst>
                    <a:ext uri="{FF2B5EF4-FFF2-40B4-BE49-F238E27FC236}">
                      <a16:creationId xmlns:a16="http://schemas.microsoft.com/office/drawing/2014/main" id="{35DC97EF-27EC-44AB-AE9D-B434117586EE}"/>
                    </a:ext>
                  </a:extLst>
                </p:cNvPr>
                <p:cNvPicPr>
                  <a:picLocks noChangeAspect="1"/>
                </p:cNvPicPr>
                <p:nvPr/>
              </p:nvPicPr>
              <p:blipFill>
                <a:blip r:embed="rId5"/>
                <a:stretch>
                  <a:fillRect/>
                </a:stretch>
              </p:blipFill>
              <p:spPr>
                <a:xfrm>
                  <a:off x="1576975" y="2642049"/>
                  <a:ext cx="561506" cy="561500"/>
                </a:xfrm>
                <a:prstGeom prst="rect">
                  <a:avLst/>
                </a:prstGeom>
              </p:spPr>
            </p:pic>
          </p:grpSp>
        </p:grpSp>
        <p:sp>
          <p:nvSpPr>
            <p:cNvPr id="102" name="Rectangle 101">
              <a:extLst>
                <a:ext uri="{FF2B5EF4-FFF2-40B4-BE49-F238E27FC236}">
                  <a16:creationId xmlns:a16="http://schemas.microsoft.com/office/drawing/2014/main" id="{F8DD59F6-979E-4C39-A05F-4F8C527DA6CB}"/>
                </a:ext>
              </a:extLst>
            </p:cNvPr>
            <p:cNvSpPr/>
            <p:nvPr/>
          </p:nvSpPr>
          <p:spPr bwMode="auto">
            <a:xfrm>
              <a:off x="2968269" y="1857676"/>
              <a:ext cx="4615881" cy="3221745"/>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4" name="Rectangle 103">
              <a:extLst>
                <a:ext uri="{FF2B5EF4-FFF2-40B4-BE49-F238E27FC236}">
                  <a16:creationId xmlns:a16="http://schemas.microsoft.com/office/drawing/2014/main" id="{C919CABB-9153-45EC-84A4-D1942CE2A4E2}"/>
                </a:ext>
              </a:extLst>
            </p:cNvPr>
            <p:cNvSpPr/>
            <p:nvPr/>
          </p:nvSpPr>
          <p:spPr bwMode="auto">
            <a:xfrm>
              <a:off x="3101691" y="3420767"/>
              <a:ext cx="3176664" cy="5456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428F862B-578B-4A21-950C-77DDD4D64127}"/>
                </a:ext>
              </a:extLst>
            </p:cNvPr>
            <p:cNvGrpSpPr/>
            <p:nvPr/>
          </p:nvGrpSpPr>
          <p:grpSpPr>
            <a:xfrm>
              <a:off x="3291746" y="4688354"/>
              <a:ext cx="785724" cy="358140"/>
              <a:chOff x="5673798" y="3249930"/>
              <a:chExt cx="785724" cy="358140"/>
            </a:xfrm>
          </p:grpSpPr>
          <p:sp>
            <p:nvSpPr>
              <p:cNvPr id="123" name="Rectangle: Rounded Corners 122">
                <a:extLst>
                  <a:ext uri="{FF2B5EF4-FFF2-40B4-BE49-F238E27FC236}">
                    <a16:creationId xmlns:a16="http://schemas.microsoft.com/office/drawing/2014/main" id="{F0F2818B-48F6-4658-957F-24462D359840}"/>
                  </a:ext>
                </a:extLst>
              </p:cNvPr>
              <p:cNvSpPr/>
              <p:nvPr/>
            </p:nvSpPr>
            <p:spPr bwMode="auto">
              <a:xfrm>
                <a:off x="5673798" y="3249930"/>
                <a:ext cx="785724" cy="358140"/>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TextBox 52">
                <a:extLst>
                  <a:ext uri="{FF2B5EF4-FFF2-40B4-BE49-F238E27FC236}">
                    <a16:creationId xmlns:a16="http://schemas.microsoft.com/office/drawing/2014/main" id="{A9A7474E-A692-4F66-BA21-F1291B01A0BB}"/>
                  </a:ext>
                </a:extLst>
              </p:cNvPr>
              <p:cNvSpPr txBox="1"/>
              <p:nvPr/>
            </p:nvSpPr>
            <p:spPr>
              <a:xfrm>
                <a:off x="5704455" y="3314757"/>
                <a:ext cx="737589" cy="286994"/>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Times New Roman" panose="02020603050405020304" pitchFamily="18" charset="0"/>
                  </a:rPr>
                  <a:t>VM -NIC</a:t>
                </a:r>
                <a:endParaRPr kumimoji="0" lang="en-US" sz="1100" b="0" i="0" u="none" strike="noStrike" kern="1200" cap="none" spc="0" normalizeH="0" baseline="0" noProof="0">
                  <a:ln>
                    <a:noFill/>
                  </a:ln>
                  <a:solidFill>
                    <a:srgbClr val="1A1A1A"/>
                  </a:solidFill>
                  <a:effectLst/>
                  <a:uLnTx/>
                  <a:uFillTx/>
                  <a:latin typeface="Times New Roman" panose="02020603050405020304" pitchFamily="18" charset="0"/>
                  <a:ea typeface="Times New Roman" panose="02020603050405020304" pitchFamily="18" charset="0"/>
                  <a:cs typeface="+mn-cs"/>
                </a:endParaRPr>
              </a:p>
            </p:txBody>
          </p:sp>
        </p:grpSp>
        <p:sp>
          <p:nvSpPr>
            <p:cNvPr id="114" name="TextBox 113">
              <a:extLst>
                <a:ext uri="{FF2B5EF4-FFF2-40B4-BE49-F238E27FC236}">
                  <a16:creationId xmlns:a16="http://schemas.microsoft.com/office/drawing/2014/main" id="{3FE294CD-A9CA-4C9C-A50D-11B664F9A111}"/>
                </a:ext>
              </a:extLst>
            </p:cNvPr>
            <p:cNvSpPr txBox="1"/>
            <p:nvPr/>
          </p:nvSpPr>
          <p:spPr>
            <a:xfrm>
              <a:off x="6377044" y="1653774"/>
              <a:ext cx="1368490" cy="1938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Virtual Machine</a:t>
              </a:r>
            </a:p>
          </p:txBody>
        </p:sp>
        <p:cxnSp>
          <p:nvCxnSpPr>
            <p:cNvPr id="120" name="Straight Arrow Connector 119">
              <a:extLst>
                <a:ext uri="{FF2B5EF4-FFF2-40B4-BE49-F238E27FC236}">
                  <a16:creationId xmlns:a16="http://schemas.microsoft.com/office/drawing/2014/main" id="{3A044C0B-1A04-4949-B938-F703F6AAFC11}"/>
                </a:ext>
              </a:extLst>
            </p:cNvPr>
            <p:cNvCxnSpPr>
              <a:cxnSpLocks/>
            </p:cNvCxnSpPr>
            <p:nvPr/>
          </p:nvCxnSpPr>
          <p:spPr>
            <a:xfrm flipV="1">
              <a:off x="4910198" y="3910539"/>
              <a:ext cx="0" cy="541979"/>
            </a:xfrm>
            <a:prstGeom prst="straightConnector1">
              <a:avLst/>
            </a:prstGeom>
            <a:ln w="158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5CB98C5A-C8B3-4195-8ACD-98A94BA16EF3}"/>
                </a:ext>
              </a:extLst>
            </p:cNvPr>
            <p:cNvGrpSpPr/>
            <p:nvPr/>
          </p:nvGrpSpPr>
          <p:grpSpPr>
            <a:xfrm rot="16200000">
              <a:off x="4698911" y="4107185"/>
              <a:ext cx="436637" cy="1132595"/>
              <a:chOff x="4890754" y="2032837"/>
              <a:chExt cx="436637" cy="1132595"/>
            </a:xfrm>
          </p:grpSpPr>
          <p:sp>
            <p:nvSpPr>
              <p:cNvPr id="140" name="Rectangle: Rounded Corners 139">
                <a:extLst>
                  <a:ext uri="{FF2B5EF4-FFF2-40B4-BE49-F238E27FC236}">
                    <a16:creationId xmlns:a16="http://schemas.microsoft.com/office/drawing/2014/main" id="{2065DE07-85D9-44E4-B656-B80EBC449F71}"/>
                  </a:ext>
                </a:extLst>
              </p:cNvPr>
              <p:cNvSpPr/>
              <p:nvPr/>
            </p:nvSpPr>
            <p:spPr bwMode="auto">
              <a:xfrm>
                <a:off x="4890754" y="2032837"/>
                <a:ext cx="436637" cy="113259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TextBox 52">
                <a:extLst>
                  <a:ext uri="{FF2B5EF4-FFF2-40B4-BE49-F238E27FC236}">
                    <a16:creationId xmlns:a16="http://schemas.microsoft.com/office/drawing/2014/main" id="{722B4161-0DC9-43B7-8C7C-FC88C73AEA7A}"/>
                  </a:ext>
                </a:extLst>
              </p:cNvPr>
              <p:cNvSpPr txBox="1"/>
              <p:nvPr/>
            </p:nvSpPr>
            <p:spPr>
              <a:xfrm>
                <a:off x="5047088" y="2085498"/>
                <a:ext cx="219992" cy="1045013"/>
              </a:xfrm>
              <a:prstGeom prst="rect">
                <a:avLst/>
              </a:prstGeom>
              <a:noFill/>
            </p:spPr>
            <p:txBody>
              <a:bodyPr vert="vert" wrap="square" lIns="0" tIns="0" rIns="0" bIns="0" rtlCol="0">
                <a:noAutofit/>
              </a:bodyPr>
              <a:lstStyle/>
              <a:p>
                <a:pPr marL="0" marR="0" lvl="0" indent="0" algn="ctr" defTabSz="914367" rtl="0" eaLnBrk="1" fontAlgn="auto" latinLnBrk="0" hangingPunct="1">
                  <a:lnSpc>
                    <a:spcPts val="14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rPr>
                  <a:t>Azure Policy Manager</a:t>
                </a:r>
              </a:p>
            </p:txBody>
          </p:sp>
        </p:grpSp>
        <p:cxnSp>
          <p:nvCxnSpPr>
            <p:cNvPr id="142" name="Straight Arrow Connector 141">
              <a:extLst>
                <a:ext uri="{FF2B5EF4-FFF2-40B4-BE49-F238E27FC236}">
                  <a16:creationId xmlns:a16="http://schemas.microsoft.com/office/drawing/2014/main" id="{52AFC61B-8428-4B9D-835D-48541392386A}"/>
                </a:ext>
              </a:extLst>
            </p:cNvPr>
            <p:cNvCxnSpPr>
              <a:cxnSpLocks/>
            </p:cNvCxnSpPr>
            <p:nvPr/>
          </p:nvCxnSpPr>
          <p:spPr>
            <a:xfrm flipH="1">
              <a:off x="6278355" y="3683300"/>
              <a:ext cx="663835" cy="0"/>
            </a:xfrm>
            <a:prstGeom prst="straightConnector1">
              <a:avLst/>
            </a:prstGeom>
            <a:ln w="158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C7A33AFE-5188-49F4-9A0C-EFC66B77A39D}"/>
                </a:ext>
              </a:extLst>
            </p:cNvPr>
            <p:cNvGrpSpPr/>
            <p:nvPr/>
          </p:nvGrpSpPr>
          <p:grpSpPr>
            <a:xfrm rot="5400000">
              <a:off x="6653486" y="3478896"/>
              <a:ext cx="1041470" cy="483165"/>
              <a:chOff x="3662997" y="3770509"/>
              <a:chExt cx="967109" cy="365372"/>
            </a:xfrm>
          </p:grpSpPr>
          <p:sp>
            <p:nvSpPr>
              <p:cNvPr id="59" name="Rectangle: Rounded Corners 58">
                <a:extLst>
                  <a:ext uri="{FF2B5EF4-FFF2-40B4-BE49-F238E27FC236}">
                    <a16:creationId xmlns:a16="http://schemas.microsoft.com/office/drawing/2014/main" id="{47E2B2B1-C0AD-4C81-9BE5-922D39D0E524}"/>
                  </a:ext>
                </a:extLst>
              </p:cNvPr>
              <p:cNvSpPr/>
              <p:nvPr/>
            </p:nvSpPr>
            <p:spPr bwMode="auto">
              <a:xfrm>
                <a:off x="3662997" y="3770509"/>
                <a:ext cx="967109" cy="358141"/>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TextBox 52">
                <a:extLst>
                  <a:ext uri="{FF2B5EF4-FFF2-40B4-BE49-F238E27FC236}">
                    <a16:creationId xmlns:a16="http://schemas.microsoft.com/office/drawing/2014/main" id="{DC7E8987-7955-46AB-A071-25295F8AFF62}"/>
                  </a:ext>
                </a:extLst>
              </p:cNvPr>
              <p:cNvSpPr txBox="1"/>
              <p:nvPr/>
            </p:nvSpPr>
            <p:spPr>
              <a:xfrm>
                <a:off x="3721078" y="3848887"/>
                <a:ext cx="862309" cy="286994"/>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rPr>
                  <a:t>Azure CNI</a:t>
                </a:r>
              </a:p>
            </p:txBody>
          </p:sp>
        </p:grpSp>
        <p:sp>
          <p:nvSpPr>
            <p:cNvPr id="168" name="TextBox 167">
              <a:extLst>
                <a:ext uri="{FF2B5EF4-FFF2-40B4-BE49-F238E27FC236}">
                  <a16:creationId xmlns:a16="http://schemas.microsoft.com/office/drawing/2014/main" id="{3FA8687A-2943-4064-BAAA-5E0E73F03010}"/>
                </a:ext>
              </a:extLst>
            </p:cNvPr>
            <p:cNvSpPr txBox="1"/>
            <p:nvPr/>
          </p:nvSpPr>
          <p:spPr>
            <a:xfrm>
              <a:off x="4962394" y="4054295"/>
              <a:ext cx="896322"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Configures filtering rules </a:t>
              </a:r>
            </a:p>
          </p:txBody>
        </p:sp>
        <p:cxnSp>
          <p:nvCxnSpPr>
            <p:cNvPr id="170" name="Straight Connector 169">
              <a:extLst>
                <a:ext uri="{FF2B5EF4-FFF2-40B4-BE49-F238E27FC236}">
                  <a16:creationId xmlns:a16="http://schemas.microsoft.com/office/drawing/2014/main" id="{EB5BACFF-33E8-4B43-B324-981EDE16488B}"/>
                </a:ext>
              </a:extLst>
            </p:cNvPr>
            <p:cNvCxnSpPr>
              <a:cxnSpLocks/>
            </p:cNvCxnSpPr>
            <p:nvPr/>
          </p:nvCxnSpPr>
          <p:spPr>
            <a:xfrm>
              <a:off x="3684608" y="3966415"/>
              <a:ext cx="0" cy="716623"/>
            </a:xfrm>
            <a:prstGeom prst="line">
              <a:avLst/>
            </a:prstGeom>
            <a:ln w="15875">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DFAD4A02-D1E3-4DF6-AEEE-183CEA61BB15}"/>
                </a:ext>
              </a:extLst>
            </p:cNvPr>
            <p:cNvSpPr txBox="1"/>
            <p:nvPr/>
          </p:nvSpPr>
          <p:spPr>
            <a:xfrm>
              <a:off x="6234724" y="3161919"/>
              <a:ext cx="762522" cy="4985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Connects Pods to Bridge</a:t>
              </a:r>
            </a:p>
          </p:txBody>
        </p:sp>
        <p:cxnSp>
          <p:nvCxnSpPr>
            <p:cNvPr id="109" name="Straight Connector 108">
              <a:extLst>
                <a:ext uri="{FF2B5EF4-FFF2-40B4-BE49-F238E27FC236}">
                  <a16:creationId xmlns:a16="http://schemas.microsoft.com/office/drawing/2014/main" id="{23D5CF0C-F70C-4999-87FD-2472CCA74D02}"/>
                </a:ext>
              </a:extLst>
            </p:cNvPr>
            <p:cNvCxnSpPr>
              <a:cxnSpLocks/>
            </p:cNvCxnSpPr>
            <p:nvPr/>
          </p:nvCxnSpPr>
          <p:spPr>
            <a:xfrm>
              <a:off x="3449173" y="2889690"/>
              <a:ext cx="0" cy="508844"/>
            </a:xfrm>
            <a:prstGeom prst="line">
              <a:avLst/>
            </a:prstGeom>
            <a:ln w="15875">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3A9172E-4F7D-4D06-8EC5-9A9F7DFB7074}"/>
                </a:ext>
              </a:extLst>
            </p:cNvPr>
            <p:cNvCxnSpPr>
              <a:cxnSpLocks/>
            </p:cNvCxnSpPr>
            <p:nvPr/>
          </p:nvCxnSpPr>
          <p:spPr>
            <a:xfrm>
              <a:off x="4222742" y="2889690"/>
              <a:ext cx="0" cy="500220"/>
            </a:xfrm>
            <a:prstGeom prst="line">
              <a:avLst/>
            </a:prstGeom>
            <a:ln w="15875">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8BA64A-FBE0-49BA-972C-A821749FB73F}"/>
                </a:ext>
              </a:extLst>
            </p:cNvPr>
            <p:cNvCxnSpPr>
              <a:cxnSpLocks/>
            </p:cNvCxnSpPr>
            <p:nvPr/>
          </p:nvCxnSpPr>
          <p:spPr>
            <a:xfrm flipH="1">
              <a:off x="5155471" y="2917236"/>
              <a:ext cx="778" cy="500220"/>
            </a:xfrm>
            <a:prstGeom prst="line">
              <a:avLst/>
            </a:prstGeom>
            <a:ln w="15875">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96A2ED0-1850-412E-A361-C0C50E267531}"/>
                </a:ext>
              </a:extLst>
            </p:cNvPr>
            <p:cNvCxnSpPr>
              <a:cxnSpLocks/>
            </p:cNvCxnSpPr>
            <p:nvPr/>
          </p:nvCxnSpPr>
          <p:spPr>
            <a:xfrm>
              <a:off x="5929458" y="2917236"/>
              <a:ext cx="0" cy="500220"/>
            </a:xfrm>
            <a:prstGeom prst="line">
              <a:avLst/>
            </a:prstGeom>
            <a:ln w="15875">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5EB61A1-7312-45C1-8D62-247EF9C1072F}"/>
                </a:ext>
              </a:extLst>
            </p:cNvPr>
            <p:cNvSpPr txBox="1"/>
            <p:nvPr/>
          </p:nvSpPr>
          <p:spPr>
            <a:xfrm>
              <a:off x="3381797" y="5099256"/>
              <a:ext cx="569950" cy="1661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200" b="1" dirty="0">
                  <a:gradFill>
                    <a:gsLst>
                      <a:gs pos="2917">
                        <a:srgbClr val="1A1A1A"/>
                      </a:gs>
                      <a:gs pos="30000">
                        <a:srgbClr val="1A1A1A"/>
                      </a:gs>
                    </a:gsLst>
                    <a:lin ang="5400000" scaled="0"/>
                  </a:gradFill>
                  <a:cs typeface="Segoe UI Semibold" panose="020B0702040204020203" pitchFamily="34" charset="0"/>
                </a:rPr>
                <a:t>10.1.1.2</a:t>
              </a:r>
              <a:endPar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cs typeface="Segoe UI Semibold" panose="020B0702040204020203" pitchFamily="34" charset="0"/>
              </a:endParaRPr>
            </a:p>
          </p:txBody>
        </p:sp>
        <p:grpSp>
          <p:nvGrpSpPr>
            <p:cNvPr id="3" name="Group 2">
              <a:extLst>
                <a:ext uri="{FF2B5EF4-FFF2-40B4-BE49-F238E27FC236}">
                  <a16:creationId xmlns:a16="http://schemas.microsoft.com/office/drawing/2014/main" id="{DA99E223-2046-4B6E-AC1E-26475A76C5DD}"/>
                </a:ext>
              </a:extLst>
            </p:cNvPr>
            <p:cNvGrpSpPr/>
            <p:nvPr/>
          </p:nvGrpSpPr>
          <p:grpSpPr>
            <a:xfrm>
              <a:off x="3170744" y="2485755"/>
              <a:ext cx="556857" cy="381409"/>
              <a:chOff x="8347162" y="3255566"/>
              <a:chExt cx="556857" cy="381409"/>
            </a:xfrm>
          </p:grpSpPr>
          <p:pic>
            <p:nvPicPr>
              <p:cNvPr id="55" name="Picture 54">
                <a:extLst>
                  <a:ext uri="{FF2B5EF4-FFF2-40B4-BE49-F238E27FC236}">
                    <a16:creationId xmlns:a16="http://schemas.microsoft.com/office/drawing/2014/main" id="{48AA0F41-1829-4916-AA6F-AB54A9CEC39A}"/>
                  </a:ext>
                </a:extLst>
              </p:cNvPr>
              <p:cNvPicPr>
                <a:picLocks noChangeAspect="1"/>
              </p:cNvPicPr>
              <p:nvPr/>
            </p:nvPicPr>
            <p:blipFill>
              <a:blip r:embed="rId6"/>
              <a:stretch>
                <a:fillRect/>
              </a:stretch>
            </p:blipFill>
            <p:spPr>
              <a:xfrm>
                <a:off x="8347162" y="3255566"/>
                <a:ext cx="556857" cy="381409"/>
              </a:xfrm>
              <a:prstGeom prst="rect">
                <a:avLst/>
              </a:prstGeom>
              <a:ln w="15875">
                <a:solidFill>
                  <a:schemeClr val="accent2">
                    <a:lumMod val="75000"/>
                    <a:lumOff val="25000"/>
                  </a:schemeClr>
                </a:solidFill>
              </a:ln>
            </p:spPr>
          </p:pic>
          <p:sp>
            <p:nvSpPr>
              <p:cNvPr id="56" name="TextBox 55">
                <a:extLst>
                  <a:ext uri="{FF2B5EF4-FFF2-40B4-BE49-F238E27FC236}">
                    <a16:creationId xmlns:a16="http://schemas.microsoft.com/office/drawing/2014/main" id="{B79789B1-C93F-41C4-B9B3-3BF2070D9723}"/>
                  </a:ext>
                </a:extLst>
              </p:cNvPr>
              <p:cNvSpPr txBox="1"/>
              <p:nvPr/>
            </p:nvSpPr>
            <p:spPr>
              <a:xfrm>
                <a:off x="8413115" y="3319193"/>
                <a:ext cx="425690"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Semibold"/>
                    <a:ea typeface="+mn-ea"/>
                    <a:cs typeface="Calibri" panose="020F0502020204030204" pitchFamily="34" charset="0"/>
                  </a:rPr>
                  <a:t>Pod</a:t>
                </a:r>
              </a:p>
            </p:txBody>
          </p:sp>
        </p:grpSp>
        <p:grpSp>
          <p:nvGrpSpPr>
            <p:cNvPr id="58" name="Group 57">
              <a:extLst>
                <a:ext uri="{FF2B5EF4-FFF2-40B4-BE49-F238E27FC236}">
                  <a16:creationId xmlns:a16="http://schemas.microsoft.com/office/drawing/2014/main" id="{10895366-5DBF-44EA-9053-093E0CD21BD5}"/>
                </a:ext>
              </a:extLst>
            </p:cNvPr>
            <p:cNvGrpSpPr/>
            <p:nvPr/>
          </p:nvGrpSpPr>
          <p:grpSpPr>
            <a:xfrm>
              <a:off x="3943179" y="2487104"/>
              <a:ext cx="556857" cy="381409"/>
              <a:chOff x="8347162" y="3255566"/>
              <a:chExt cx="556857" cy="381409"/>
            </a:xfrm>
          </p:grpSpPr>
          <p:pic>
            <p:nvPicPr>
              <p:cNvPr id="60" name="Picture 59">
                <a:extLst>
                  <a:ext uri="{FF2B5EF4-FFF2-40B4-BE49-F238E27FC236}">
                    <a16:creationId xmlns:a16="http://schemas.microsoft.com/office/drawing/2014/main" id="{209FE58E-A582-4C54-9EC0-6B3CB862D754}"/>
                  </a:ext>
                </a:extLst>
              </p:cNvPr>
              <p:cNvPicPr>
                <a:picLocks noChangeAspect="1"/>
              </p:cNvPicPr>
              <p:nvPr/>
            </p:nvPicPr>
            <p:blipFill>
              <a:blip r:embed="rId6"/>
              <a:stretch>
                <a:fillRect/>
              </a:stretch>
            </p:blipFill>
            <p:spPr>
              <a:xfrm>
                <a:off x="8347162" y="3255566"/>
                <a:ext cx="556857" cy="381409"/>
              </a:xfrm>
              <a:prstGeom prst="rect">
                <a:avLst/>
              </a:prstGeom>
              <a:ln w="15875">
                <a:solidFill>
                  <a:schemeClr val="accent2">
                    <a:lumMod val="75000"/>
                    <a:lumOff val="25000"/>
                  </a:schemeClr>
                </a:solidFill>
              </a:ln>
            </p:spPr>
          </p:pic>
          <p:sp>
            <p:nvSpPr>
              <p:cNvPr id="61" name="TextBox 60">
                <a:extLst>
                  <a:ext uri="{FF2B5EF4-FFF2-40B4-BE49-F238E27FC236}">
                    <a16:creationId xmlns:a16="http://schemas.microsoft.com/office/drawing/2014/main" id="{269C0452-315D-4F22-8BDD-C69EC7B75631}"/>
                  </a:ext>
                </a:extLst>
              </p:cNvPr>
              <p:cNvSpPr txBox="1"/>
              <p:nvPr/>
            </p:nvSpPr>
            <p:spPr>
              <a:xfrm>
                <a:off x="8413115" y="3319193"/>
                <a:ext cx="425690"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Semibold"/>
                    <a:ea typeface="+mn-ea"/>
                    <a:cs typeface="Calibri" panose="020F0502020204030204" pitchFamily="34" charset="0"/>
                  </a:rPr>
                  <a:t>Pod</a:t>
                </a:r>
              </a:p>
            </p:txBody>
          </p:sp>
        </p:grpSp>
        <p:grpSp>
          <p:nvGrpSpPr>
            <p:cNvPr id="62" name="Group 61">
              <a:extLst>
                <a:ext uri="{FF2B5EF4-FFF2-40B4-BE49-F238E27FC236}">
                  <a16:creationId xmlns:a16="http://schemas.microsoft.com/office/drawing/2014/main" id="{88BEEDE5-82F4-4342-9A36-98140060DA70}"/>
                </a:ext>
              </a:extLst>
            </p:cNvPr>
            <p:cNvGrpSpPr/>
            <p:nvPr/>
          </p:nvGrpSpPr>
          <p:grpSpPr>
            <a:xfrm>
              <a:off x="4877042" y="2496146"/>
              <a:ext cx="556857" cy="381409"/>
              <a:chOff x="8347162" y="3255566"/>
              <a:chExt cx="556857" cy="381409"/>
            </a:xfrm>
          </p:grpSpPr>
          <p:pic>
            <p:nvPicPr>
              <p:cNvPr id="63" name="Picture 62">
                <a:extLst>
                  <a:ext uri="{FF2B5EF4-FFF2-40B4-BE49-F238E27FC236}">
                    <a16:creationId xmlns:a16="http://schemas.microsoft.com/office/drawing/2014/main" id="{C124CD26-01EA-48CB-AEFF-380C4E98C210}"/>
                  </a:ext>
                </a:extLst>
              </p:cNvPr>
              <p:cNvPicPr>
                <a:picLocks noChangeAspect="1"/>
              </p:cNvPicPr>
              <p:nvPr/>
            </p:nvPicPr>
            <p:blipFill>
              <a:blip r:embed="rId6"/>
              <a:stretch>
                <a:fillRect/>
              </a:stretch>
            </p:blipFill>
            <p:spPr>
              <a:xfrm>
                <a:off x="8347162" y="3255566"/>
                <a:ext cx="556857" cy="381409"/>
              </a:xfrm>
              <a:prstGeom prst="rect">
                <a:avLst/>
              </a:prstGeom>
              <a:ln w="15875">
                <a:solidFill>
                  <a:schemeClr val="accent2">
                    <a:lumMod val="75000"/>
                    <a:lumOff val="25000"/>
                  </a:schemeClr>
                </a:solidFill>
              </a:ln>
            </p:spPr>
          </p:pic>
          <p:sp>
            <p:nvSpPr>
              <p:cNvPr id="66" name="TextBox 65">
                <a:extLst>
                  <a:ext uri="{FF2B5EF4-FFF2-40B4-BE49-F238E27FC236}">
                    <a16:creationId xmlns:a16="http://schemas.microsoft.com/office/drawing/2014/main" id="{5F7809A7-CCA5-40E0-BEDB-F5F65F3E7A0B}"/>
                  </a:ext>
                </a:extLst>
              </p:cNvPr>
              <p:cNvSpPr txBox="1"/>
              <p:nvPr/>
            </p:nvSpPr>
            <p:spPr>
              <a:xfrm>
                <a:off x="8413115" y="3319193"/>
                <a:ext cx="425690"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Semibold"/>
                    <a:ea typeface="+mn-ea"/>
                    <a:cs typeface="Calibri" panose="020F0502020204030204" pitchFamily="34" charset="0"/>
                  </a:rPr>
                  <a:t>Pod</a:t>
                </a:r>
              </a:p>
            </p:txBody>
          </p:sp>
        </p:grpSp>
        <p:grpSp>
          <p:nvGrpSpPr>
            <p:cNvPr id="69" name="Group 68">
              <a:extLst>
                <a:ext uri="{FF2B5EF4-FFF2-40B4-BE49-F238E27FC236}">
                  <a16:creationId xmlns:a16="http://schemas.microsoft.com/office/drawing/2014/main" id="{0490B3D4-A288-46A6-BB98-7AC85681D8A3}"/>
                </a:ext>
              </a:extLst>
            </p:cNvPr>
            <p:cNvGrpSpPr/>
            <p:nvPr/>
          </p:nvGrpSpPr>
          <p:grpSpPr>
            <a:xfrm>
              <a:off x="5658489" y="2485755"/>
              <a:ext cx="556857" cy="381409"/>
              <a:chOff x="8347162" y="3255566"/>
              <a:chExt cx="556857" cy="381409"/>
            </a:xfrm>
          </p:grpSpPr>
          <p:pic>
            <p:nvPicPr>
              <p:cNvPr id="70" name="Picture 69">
                <a:extLst>
                  <a:ext uri="{FF2B5EF4-FFF2-40B4-BE49-F238E27FC236}">
                    <a16:creationId xmlns:a16="http://schemas.microsoft.com/office/drawing/2014/main" id="{C78BA7F7-BAA1-47B3-B5B9-68FD354E6094}"/>
                  </a:ext>
                </a:extLst>
              </p:cNvPr>
              <p:cNvPicPr>
                <a:picLocks noChangeAspect="1"/>
              </p:cNvPicPr>
              <p:nvPr/>
            </p:nvPicPr>
            <p:blipFill>
              <a:blip r:embed="rId6"/>
              <a:stretch>
                <a:fillRect/>
              </a:stretch>
            </p:blipFill>
            <p:spPr>
              <a:xfrm>
                <a:off x="8347162" y="3255566"/>
                <a:ext cx="556857" cy="381409"/>
              </a:xfrm>
              <a:prstGeom prst="rect">
                <a:avLst/>
              </a:prstGeom>
              <a:ln w="15875">
                <a:solidFill>
                  <a:schemeClr val="accent2">
                    <a:lumMod val="75000"/>
                    <a:lumOff val="25000"/>
                  </a:schemeClr>
                </a:solidFill>
              </a:ln>
            </p:spPr>
          </p:pic>
          <p:sp>
            <p:nvSpPr>
              <p:cNvPr id="71" name="TextBox 70">
                <a:extLst>
                  <a:ext uri="{FF2B5EF4-FFF2-40B4-BE49-F238E27FC236}">
                    <a16:creationId xmlns:a16="http://schemas.microsoft.com/office/drawing/2014/main" id="{E4BC2DE6-4E25-4C39-B726-38FEBDF3C7ED}"/>
                  </a:ext>
                </a:extLst>
              </p:cNvPr>
              <p:cNvSpPr txBox="1"/>
              <p:nvPr/>
            </p:nvSpPr>
            <p:spPr>
              <a:xfrm>
                <a:off x="8413115" y="3319193"/>
                <a:ext cx="425690"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Semibold"/>
                    <a:ea typeface="+mn-ea"/>
                    <a:cs typeface="Calibri" panose="020F0502020204030204" pitchFamily="34" charset="0"/>
                  </a:rPr>
                  <a:t>Pod</a:t>
                </a:r>
              </a:p>
            </p:txBody>
          </p:sp>
        </p:grpSp>
        <p:sp>
          <p:nvSpPr>
            <p:cNvPr id="72" name="TextBox 71">
              <a:extLst>
                <a:ext uri="{FF2B5EF4-FFF2-40B4-BE49-F238E27FC236}">
                  <a16:creationId xmlns:a16="http://schemas.microsoft.com/office/drawing/2014/main" id="{2276E24E-311D-446B-B6A5-E5B3F7C684D8}"/>
                </a:ext>
              </a:extLst>
            </p:cNvPr>
            <p:cNvSpPr txBox="1"/>
            <p:nvPr/>
          </p:nvSpPr>
          <p:spPr>
            <a:xfrm>
              <a:off x="3211014" y="2290732"/>
              <a:ext cx="569950" cy="1661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200" b="1"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10.1.1.5</a:t>
              </a:r>
              <a:endPar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73" name="TextBox 72">
              <a:extLst>
                <a:ext uri="{FF2B5EF4-FFF2-40B4-BE49-F238E27FC236}">
                  <a16:creationId xmlns:a16="http://schemas.microsoft.com/office/drawing/2014/main" id="{09344159-C44C-48B3-A0C6-64DEFEE64AFE}"/>
                </a:ext>
              </a:extLst>
            </p:cNvPr>
            <p:cNvSpPr txBox="1"/>
            <p:nvPr/>
          </p:nvSpPr>
          <p:spPr>
            <a:xfrm>
              <a:off x="3972459" y="2298612"/>
              <a:ext cx="569950" cy="1661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200" b="1"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10.1.1.6</a:t>
              </a:r>
              <a:endPar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74" name="TextBox 73">
              <a:extLst>
                <a:ext uri="{FF2B5EF4-FFF2-40B4-BE49-F238E27FC236}">
                  <a16:creationId xmlns:a16="http://schemas.microsoft.com/office/drawing/2014/main" id="{24029EAD-4219-4679-8990-7E7C8A8B26DC}"/>
                </a:ext>
              </a:extLst>
            </p:cNvPr>
            <p:cNvSpPr txBox="1"/>
            <p:nvPr/>
          </p:nvSpPr>
          <p:spPr>
            <a:xfrm>
              <a:off x="4942995" y="2290732"/>
              <a:ext cx="569950" cy="1661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200" b="1"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10.1.1.7</a:t>
              </a:r>
              <a:endPar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75" name="TextBox 74">
              <a:extLst>
                <a:ext uri="{FF2B5EF4-FFF2-40B4-BE49-F238E27FC236}">
                  <a16:creationId xmlns:a16="http://schemas.microsoft.com/office/drawing/2014/main" id="{9195ABFA-747E-48AC-991C-5C9835873370}"/>
                </a:ext>
              </a:extLst>
            </p:cNvPr>
            <p:cNvSpPr txBox="1"/>
            <p:nvPr/>
          </p:nvSpPr>
          <p:spPr>
            <a:xfrm>
              <a:off x="5708405" y="2299062"/>
              <a:ext cx="569950" cy="1661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200" b="1"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10.1.1.8</a:t>
              </a:r>
              <a:endPar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77" name="TextBox 76">
              <a:extLst>
                <a:ext uri="{FF2B5EF4-FFF2-40B4-BE49-F238E27FC236}">
                  <a16:creationId xmlns:a16="http://schemas.microsoft.com/office/drawing/2014/main" id="{0CEE3D6E-9C1E-469D-B1EC-2F3332A3BFD1}"/>
                </a:ext>
              </a:extLst>
            </p:cNvPr>
            <p:cNvSpPr txBox="1"/>
            <p:nvPr/>
          </p:nvSpPr>
          <p:spPr>
            <a:xfrm>
              <a:off x="6769973" y="785215"/>
              <a:ext cx="1678702" cy="1661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Existing Virtual Network</a:t>
              </a:r>
            </a:p>
          </p:txBody>
        </p:sp>
        <p:sp>
          <p:nvSpPr>
            <p:cNvPr id="78" name="Rectangle: Rounded Corners 77">
              <a:extLst>
                <a:ext uri="{FF2B5EF4-FFF2-40B4-BE49-F238E27FC236}">
                  <a16:creationId xmlns:a16="http://schemas.microsoft.com/office/drawing/2014/main" id="{1E58E933-6432-4B9F-ACBF-0EC0E2DA5B9B}"/>
                </a:ext>
              </a:extLst>
            </p:cNvPr>
            <p:cNvSpPr/>
            <p:nvPr/>
          </p:nvSpPr>
          <p:spPr bwMode="auto">
            <a:xfrm>
              <a:off x="3054064" y="2273788"/>
              <a:ext cx="1571807" cy="753944"/>
            </a:xfrm>
            <a:prstGeom prst="roundRect">
              <a:avLst>
                <a:gd name="adj" fmla="val 18317"/>
              </a:avLst>
            </a:prstGeom>
            <a:noFill/>
            <a:ln w="38100">
              <a:solidFill>
                <a:srgbClr val="00B05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TextBox 78">
              <a:extLst>
                <a:ext uri="{FF2B5EF4-FFF2-40B4-BE49-F238E27FC236}">
                  <a16:creationId xmlns:a16="http://schemas.microsoft.com/office/drawing/2014/main" id="{780AEFE3-B12C-478E-AFEB-1C066839AB81}"/>
                </a:ext>
              </a:extLst>
            </p:cNvPr>
            <p:cNvSpPr txBox="1"/>
            <p:nvPr/>
          </p:nvSpPr>
          <p:spPr>
            <a:xfrm>
              <a:off x="3275271" y="1992266"/>
              <a:ext cx="827660" cy="1938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Label: Test</a:t>
              </a:r>
            </a:p>
          </p:txBody>
        </p:sp>
        <p:pic>
          <p:nvPicPr>
            <p:cNvPr id="80" name="Picture 79">
              <a:extLst>
                <a:ext uri="{FF2B5EF4-FFF2-40B4-BE49-F238E27FC236}">
                  <a16:creationId xmlns:a16="http://schemas.microsoft.com/office/drawing/2014/main" id="{DE5D7196-5C01-4912-A6BA-2AA3C381857B}"/>
                </a:ext>
              </a:extLst>
            </p:cNvPr>
            <p:cNvPicPr>
              <a:picLocks noChangeAspect="1"/>
            </p:cNvPicPr>
            <p:nvPr/>
          </p:nvPicPr>
          <p:blipFill>
            <a:blip r:embed="rId7">
              <a:duotone>
                <a:prstClr val="black"/>
                <a:srgbClr val="00B050">
                  <a:tint val="45000"/>
                  <a:satMod val="400000"/>
                </a:srgbClr>
              </a:duotone>
            </a:blip>
            <a:stretch>
              <a:fillRect/>
            </a:stretch>
          </p:blipFill>
          <p:spPr>
            <a:xfrm>
              <a:off x="4130455" y="1968715"/>
              <a:ext cx="143640" cy="198360"/>
            </a:xfrm>
            <a:prstGeom prst="rect">
              <a:avLst/>
            </a:prstGeom>
          </p:spPr>
        </p:pic>
        <p:sp>
          <p:nvSpPr>
            <p:cNvPr id="81" name="Rectangle: Rounded Corners 80">
              <a:extLst>
                <a:ext uri="{FF2B5EF4-FFF2-40B4-BE49-F238E27FC236}">
                  <a16:creationId xmlns:a16="http://schemas.microsoft.com/office/drawing/2014/main" id="{9045249A-2701-4A52-89A7-56E70D3722A4}"/>
                </a:ext>
              </a:extLst>
            </p:cNvPr>
            <p:cNvSpPr/>
            <p:nvPr/>
          </p:nvSpPr>
          <p:spPr bwMode="auto">
            <a:xfrm>
              <a:off x="4778621" y="2273788"/>
              <a:ext cx="1571807" cy="753944"/>
            </a:xfrm>
            <a:prstGeom prst="roundRect">
              <a:avLst>
                <a:gd name="adj" fmla="val 18317"/>
              </a:avLst>
            </a:prstGeom>
            <a:noFill/>
            <a:ln w="38100">
              <a:solidFill>
                <a:srgbClr val="0070C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174DE154-5B5A-4F01-8732-7706192643DE}"/>
                </a:ext>
              </a:extLst>
            </p:cNvPr>
            <p:cNvSpPr txBox="1"/>
            <p:nvPr/>
          </p:nvSpPr>
          <p:spPr>
            <a:xfrm>
              <a:off x="4955644" y="1992266"/>
              <a:ext cx="906661" cy="1938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Label: Prod</a:t>
              </a:r>
            </a:p>
          </p:txBody>
        </p:sp>
        <p:pic>
          <p:nvPicPr>
            <p:cNvPr id="83" name="Picture 82">
              <a:extLst>
                <a:ext uri="{FF2B5EF4-FFF2-40B4-BE49-F238E27FC236}">
                  <a16:creationId xmlns:a16="http://schemas.microsoft.com/office/drawing/2014/main" id="{BDCD1E45-B81D-4A1B-BC98-2CC4AAC31062}"/>
                </a:ext>
              </a:extLst>
            </p:cNvPr>
            <p:cNvPicPr>
              <a:picLocks noChangeAspect="1"/>
            </p:cNvPicPr>
            <p:nvPr/>
          </p:nvPicPr>
          <p:blipFill>
            <a:blip r:embed="rId7">
              <a:duotone>
                <a:prstClr val="black"/>
                <a:srgbClr val="00B050">
                  <a:tint val="45000"/>
                  <a:satMod val="400000"/>
                </a:srgbClr>
              </a:duotone>
            </a:blip>
            <a:stretch>
              <a:fillRect/>
            </a:stretch>
          </p:blipFill>
          <p:spPr>
            <a:xfrm>
              <a:off x="5860954" y="1978340"/>
              <a:ext cx="143640" cy="198360"/>
            </a:xfrm>
            <a:prstGeom prst="rect">
              <a:avLst/>
            </a:prstGeom>
          </p:spPr>
        </p:pic>
      </p:grpSp>
      <p:sp>
        <p:nvSpPr>
          <p:cNvPr id="4" name="Rectangle: Rounded Corners 3">
            <a:extLst>
              <a:ext uri="{FF2B5EF4-FFF2-40B4-BE49-F238E27FC236}">
                <a16:creationId xmlns:a16="http://schemas.microsoft.com/office/drawing/2014/main" id="{C698F82D-8E64-4B07-8AAC-6B884F6A8166}"/>
              </a:ext>
            </a:extLst>
          </p:cNvPr>
          <p:cNvSpPr/>
          <p:nvPr/>
        </p:nvSpPr>
        <p:spPr bwMode="auto">
          <a:xfrm>
            <a:off x="2582584" y="3456980"/>
            <a:ext cx="821410" cy="425444"/>
          </a:xfrm>
          <a:prstGeom prst="round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chemeClr val="tx1"/>
                </a:solidFill>
              </a:rPr>
              <a:t>iptables</a:t>
            </a:r>
            <a:endParaRPr lang="en-US" sz="1600" dirty="0">
              <a:solidFill>
                <a:schemeClr val="tx1"/>
              </a:solidFill>
            </a:endParaRPr>
          </a:p>
        </p:txBody>
      </p:sp>
      <p:sp>
        <p:nvSpPr>
          <p:cNvPr id="76" name="TextBox 75">
            <a:extLst>
              <a:ext uri="{FF2B5EF4-FFF2-40B4-BE49-F238E27FC236}">
                <a16:creationId xmlns:a16="http://schemas.microsoft.com/office/drawing/2014/main" id="{703DBDFF-9352-4B35-87DA-0AAA4FFFE67E}"/>
              </a:ext>
            </a:extLst>
          </p:cNvPr>
          <p:cNvSpPr txBox="1"/>
          <p:nvPr/>
        </p:nvSpPr>
        <p:spPr>
          <a:xfrm>
            <a:off x="1299575" y="3478248"/>
            <a:ext cx="961621" cy="196282"/>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Linux Kernel</a:t>
            </a:r>
          </a:p>
        </p:txBody>
      </p:sp>
      <p:sp>
        <p:nvSpPr>
          <p:cNvPr id="84" name="Rectangle: Rounded Corners 83">
            <a:extLst>
              <a:ext uri="{FF2B5EF4-FFF2-40B4-BE49-F238E27FC236}">
                <a16:creationId xmlns:a16="http://schemas.microsoft.com/office/drawing/2014/main" id="{A2F5624A-E1EB-449F-8508-BABA054A2638}"/>
              </a:ext>
            </a:extLst>
          </p:cNvPr>
          <p:cNvSpPr/>
          <p:nvPr/>
        </p:nvSpPr>
        <p:spPr bwMode="auto">
          <a:xfrm>
            <a:off x="3501700" y="3463217"/>
            <a:ext cx="870949" cy="425444"/>
          </a:xfrm>
          <a:prstGeom prst="round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chemeClr val="tx1"/>
                </a:solidFill>
              </a:rPr>
              <a:t>L2 Bridge</a:t>
            </a:r>
          </a:p>
        </p:txBody>
      </p:sp>
      <p:sp>
        <p:nvSpPr>
          <p:cNvPr id="85" name="Text Placeholder 3">
            <a:extLst>
              <a:ext uri="{FF2B5EF4-FFF2-40B4-BE49-F238E27FC236}">
                <a16:creationId xmlns:a16="http://schemas.microsoft.com/office/drawing/2014/main" id="{4C1F5556-CFC5-4697-9C56-B3713688ACDE}"/>
              </a:ext>
            </a:extLst>
          </p:cNvPr>
          <p:cNvSpPr>
            <a:spLocks noGrp="1"/>
          </p:cNvSpPr>
          <p:nvPr>
            <p:ph type="body" sz="quarter" idx="10"/>
          </p:nvPr>
        </p:nvSpPr>
        <p:spPr>
          <a:xfrm>
            <a:off x="6752669" y="954357"/>
            <a:ext cx="5126435" cy="4592026"/>
          </a:xfrm>
        </p:spPr>
        <p:txBody>
          <a:bodyPr/>
          <a:lstStyle/>
          <a:p>
            <a:r>
              <a:rPr lang="en-US" sz="2000" dirty="0"/>
              <a:t>Azure Policy plugin is Open Source on GitHub</a:t>
            </a:r>
          </a:p>
          <a:p>
            <a:r>
              <a:rPr lang="en-US" sz="2000" dirty="0"/>
              <a:t>Uses Linux </a:t>
            </a:r>
            <a:r>
              <a:rPr lang="en-US" sz="2000" i="1" dirty="0" err="1"/>
              <a:t>IPTables</a:t>
            </a:r>
            <a:r>
              <a:rPr lang="en-US" sz="2000" i="1" dirty="0"/>
              <a:t> </a:t>
            </a:r>
            <a:r>
              <a:rPr lang="en-US" sz="2000" dirty="0"/>
              <a:t>to enforce the policies</a:t>
            </a:r>
          </a:p>
          <a:p>
            <a:pPr lvl="1"/>
            <a:r>
              <a:rPr lang="en-US" sz="1600" dirty="0">
                <a:latin typeface="Segoe UI Semilight" panose="020B0402040204020203" pitchFamily="34" charset="0"/>
                <a:cs typeface="Segoe UI Semilight" panose="020B0402040204020203" pitchFamily="34" charset="0"/>
              </a:rPr>
              <a:t>Rules are translated to allowed/disallowed IP filtering rules  </a:t>
            </a:r>
          </a:p>
          <a:p>
            <a:r>
              <a:rPr lang="en-US" sz="2000" dirty="0"/>
              <a:t>Works with Azure CNI that connects Pods to an L2 Bridge for VNet connectivity</a:t>
            </a:r>
          </a:p>
          <a:p>
            <a:r>
              <a:rPr lang="en-US" sz="2000" dirty="0"/>
              <a:t>Default policy option in AKS</a:t>
            </a:r>
          </a:p>
          <a:p>
            <a:r>
              <a:rPr lang="en-US" sz="2000" dirty="0"/>
              <a:t>Supported in </a:t>
            </a:r>
            <a:r>
              <a:rPr lang="en-US" sz="2000" i="1" dirty="0" err="1"/>
              <a:t>aks</a:t>
            </a:r>
            <a:r>
              <a:rPr lang="en-US" sz="2000" i="1" dirty="0"/>
              <a:t>-engine</a:t>
            </a:r>
          </a:p>
          <a:p>
            <a:pPr lvl="1"/>
            <a:r>
              <a:rPr lang="en-US" sz="1600" dirty="0"/>
              <a:t>Set </a:t>
            </a:r>
            <a:r>
              <a:rPr lang="en-US" sz="1600" dirty="0" err="1">
                <a:solidFill>
                  <a:srgbClr val="0070C0"/>
                </a:solidFill>
                <a:latin typeface="Consolas" panose="020B0609020204030204" pitchFamily="49" charset="0"/>
              </a:rPr>
              <a:t>networkPolicy</a:t>
            </a:r>
            <a:r>
              <a:rPr lang="en-US" sz="1600" dirty="0"/>
              <a:t> setting to </a:t>
            </a:r>
            <a:r>
              <a:rPr lang="en-US" sz="1600" dirty="0">
                <a:solidFill>
                  <a:srgbClr val="0070C0"/>
                </a:solidFill>
                <a:latin typeface="Consolas" panose="020B0609020204030204" pitchFamily="49" charset="0"/>
              </a:rPr>
              <a:t>azure</a:t>
            </a:r>
            <a:r>
              <a:rPr lang="en-US" sz="1600" dirty="0"/>
              <a:t> in cluster definition file</a:t>
            </a:r>
            <a:endParaRPr lang="en-US" sz="1600" dirty="0">
              <a:cs typeface="Segoe UI"/>
            </a:endParaRPr>
          </a:p>
          <a:p>
            <a:r>
              <a:rPr lang="en-US" sz="2000" dirty="0"/>
              <a:t>Supported for K8S DIY clusters in Azure</a:t>
            </a:r>
          </a:p>
          <a:p>
            <a:r>
              <a:rPr lang="en-US" sz="2000" dirty="0"/>
              <a:t>Supports Linux hosts</a:t>
            </a:r>
          </a:p>
          <a:p>
            <a:endParaRPr lang="en-US" sz="2000" dirty="0"/>
          </a:p>
        </p:txBody>
      </p:sp>
    </p:spTree>
    <p:extLst>
      <p:ext uri="{BB962C8B-B14F-4D97-AF65-F5344CB8AC3E}">
        <p14:creationId xmlns:p14="http://schemas.microsoft.com/office/powerpoint/2010/main" val="40719029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2A2-93D0-4CD7-BCCF-38D0C81A53E1}"/>
              </a:ext>
            </a:extLst>
          </p:cNvPr>
          <p:cNvSpPr>
            <a:spLocks noGrp="1"/>
          </p:cNvSpPr>
          <p:nvPr>
            <p:ph type="title"/>
          </p:nvPr>
        </p:nvSpPr>
        <p:spPr>
          <a:xfrm>
            <a:off x="584200" y="274320"/>
            <a:ext cx="11018520" cy="553998"/>
          </a:xfrm>
        </p:spPr>
        <p:txBody>
          <a:bodyPr/>
          <a:lstStyle/>
          <a:p>
            <a:r>
              <a:rPr lang="en-US" dirty="0"/>
              <a:t>Structure of a Network Policy</a:t>
            </a:r>
          </a:p>
        </p:txBody>
      </p:sp>
      <p:sp>
        <p:nvSpPr>
          <p:cNvPr id="3" name="Content Placeholder 2">
            <a:extLst>
              <a:ext uri="{FF2B5EF4-FFF2-40B4-BE49-F238E27FC236}">
                <a16:creationId xmlns:a16="http://schemas.microsoft.com/office/drawing/2014/main" id="{D53FDF34-A4D5-46A4-86F0-C1E7CE841575}"/>
              </a:ext>
            </a:extLst>
          </p:cNvPr>
          <p:cNvSpPr>
            <a:spLocks noGrp="1"/>
          </p:cNvSpPr>
          <p:nvPr>
            <p:ph idx="1"/>
          </p:nvPr>
        </p:nvSpPr>
        <p:spPr>
          <a:xfrm>
            <a:off x="3638347" y="1091127"/>
            <a:ext cx="3065112" cy="329940"/>
          </a:xfrm>
        </p:spPr>
        <p:txBody>
          <a:bodyPr>
            <a:normAutofit/>
          </a:bodyPr>
          <a:lstStyle/>
          <a:p>
            <a:pPr marL="0" indent="0">
              <a:buNone/>
            </a:pPr>
            <a:r>
              <a:rPr lang="en-US" sz="1800" dirty="0"/>
              <a:t>Mandatory fields</a:t>
            </a:r>
          </a:p>
        </p:txBody>
      </p:sp>
      <p:pic>
        <p:nvPicPr>
          <p:cNvPr id="4" name="Picture 3">
            <a:extLst>
              <a:ext uri="{FF2B5EF4-FFF2-40B4-BE49-F238E27FC236}">
                <a16:creationId xmlns:a16="http://schemas.microsoft.com/office/drawing/2014/main" id="{7DF4497F-C7AC-47FE-ACFD-9DAD66CFD1EB}"/>
              </a:ext>
            </a:extLst>
          </p:cNvPr>
          <p:cNvPicPr>
            <a:picLocks noChangeAspect="1"/>
          </p:cNvPicPr>
          <p:nvPr/>
        </p:nvPicPr>
        <p:blipFill>
          <a:blip r:embed="rId3"/>
          <a:stretch>
            <a:fillRect/>
          </a:stretch>
        </p:blipFill>
        <p:spPr>
          <a:xfrm>
            <a:off x="486956" y="828318"/>
            <a:ext cx="2573878" cy="6030774"/>
          </a:xfrm>
          <a:prstGeom prst="rect">
            <a:avLst/>
          </a:prstGeom>
        </p:spPr>
      </p:pic>
      <p:sp>
        <p:nvSpPr>
          <p:cNvPr id="5" name="Rectangle 4">
            <a:extLst>
              <a:ext uri="{FF2B5EF4-FFF2-40B4-BE49-F238E27FC236}">
                <a16:creationId xmlns:a16="http://schemas.microsoft.com/office/drawing/2014/main" id="{0971BDA5-D89E-442B-9EB2-742EA9668C67}"/>
              </a:ext>
            </a:extLst>
          </p:cNvPr>
          <p:cNvSpPr/>
          <p:nvPr/>
        </p:nvSpPr>
        <p:spPr bwMode="auto">
          <a:xfrm>
            <a:off x="486956" y="828318"/>
            <a:ext cx="2573878" cy="981231"/>
          </a:xfrm>
          <a:prstGeom prst="rect">
            <a:avLst/>
          </a:prstGeom>
          <a:noFill/>
          <a:ln>
            <a:solidFill>
              <a:srgbClr val="0070C0"/>
            </a:solidFill>
            <a:headEnd type="none" w="med" len="med"/>
            <a:tailEnd type="none" w="med" len="med"/>
          </a:ln>
          <a:effectLst>
            <a:glow rad="63500">
              <a:schemeClr val="accent1">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 name="Right Brace 5">
            <a:extLst>
              <a:ext uri="{FF2B5EF4-FFF2-40B4-BE49-F238E27FC236}">
                <a16:creationId xmlns:a16="http://schemas.microsoft.com/office/drawing/2014/main" id="{D9A1C954-2948-4C07-AB4B-A2C9D36720C3}"/>
              </a:ext>
            </a:extLst>
          </p:cNvPr>
          <p:cNvSpPr/>
          <p:nvPr/>
        </p:nvSpPr>
        <p:spPr>
          <a:xfrm>
            <a:off x="3224462" y="904775"/>
            <a:ext cx="250257" cy="702644"/>
          </a:xfrm>
          <a:prstGeom prst="rightBrace">
            <a:avLst>
              <a:gd name="adj1" fmla="val 35256"/>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A95CBF13-6776-46C9-A1CC-B35AE40FE135}"/>
              </a:ext>
            </a:extLst>
          </p:cNvPr>
          <p:cNvSpPr/>
          <p:nvPr/>
        </p:nvSpPr>
        <p:spPr bwMode="auto">
          <a:xfrm>
            <a:off x="486956" y="1962496"/>
            <a:ext cx="2573878" cy="501572"/>
          </a:xfrm>
          <a:prstGeom prst="rect">
            <a:avLst/>
          </a:prstGeom>
          <a:noFill/>
          <a:ln>
            <a:solidFill>
              <a:srgbClr val="0070C0"/>
            </a:solidFill>
            <a:headEnd type="none" w="med" len="med"/>
            <a:tailEnd type="none" w="med" len="med"/>
          </a:ln>
          <a:effectLst>
            <a:glow rad="63500">
              <a:schemeClr val="accent1">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Content Placeholder 2">
            <a:extLst>
              <a:ext uri="{FF2B5EF4-FFF2-40B4-BE49-F238E27FC236}">
                <a16:creationId xmlns:a16="http://schemas.microsoft.com/office/drawing/2014/main" id="{FFCCB883-3796-4F33-8823-F234840B663B}"/>
              </a:ext>
            </a:extLst>
          </p:cNvPr>
          <p:cNvSpPr txBox="1">
            <a:spLocks/>
          </p:cNvSpPr>
          <p:nvPr/>
        </p:nvSpPr>
        <p:spPr>
          <a:xfrm>
            <a:off x="3638351" y="1888158"/>
            <a:ext cx="7430704" cy="55399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t>Label-based selection of Pods in the above-mentioned namespace to which the Policy applies</a:t>
            </a:r>
          </a:p>
        </p:txBody>
      </p:sp>
      <p:sp>
        <p:nvSpPr>
          <p:cNvPr id="10" name="Rectangle 9">
            <a:extLst>
              <a:ext uri="{FF2B5EF4-FFF2-40B4-BE49-F238E27FC236}">
                <a16:creationId xmlns:a16="http://schemas.microsoft.com/office/drawing/2014/main" id="{1D8BB51A-AEB3-4248-A97D-166B1F2898D2}"/>
              </a:ext>
            </a:extLst>
          </p:cNvPr>
          <p:cNvSpPr/>
          <p:nvPr/>
        </p:nvSpPr>
        <p:spPr bwMode="auto">
          <a:xfrm>
            <a:off x="477327" y="2538406"/>
            <a:ext cx="2573878" cy="479660"/>
          </a:xfrm>
          <a:prstGeom prst="rect">
            <a:avLst/>
          </a:prstGeom>
          <a:noFill/>
          <a:ln>
            <a:solidFill>
              <a:srgbClr val="0070C0"/>
            </a:solidFill>
            <a:headEnd type="none" w="med" len="med"/>
            <a:tailEnd type="none" w="med" len="med"/>
          </a:ln>
          <a:effectLst>
            <a:glow rad="63500">
              <a:schemeClr val="accent1">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 name="Right Brace 11">
            <a:extLst>
              <a:ext uri="{FF2B5EF4-FFF2-40B4-BE49-F238E27FC236}">
                <a16:creationId xmlns:a16="http://schemas.microsoft.com/office/drawing/2014/main" id="{8F4437D3-D6F4-4162-ADCA-C46E24E68E79}"/>
              </a:ext>
            </a:extLst>
          </p:cNvPr>
          <p:cNvSpPr/>
          <p:nvPr/>
        </p:nvSpPr>
        <p:spPr>
          <a:xfrm>
            <a:off x="3224462" y="1962496"/>
            <a:ext cx="250257" cy="501572"/>
          </a:xfrm>
          <a:prstGeom prst="rightBrace">
            <a:avLst>
              <a:gd name="adj1" fmla="val 3141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0386EEBD-6A06-4371-B898-0E2858EB01E3}"/>
              </a:ext>
            </a:extLst>
          </p:cNvPr>
          <p:cNvSpPr/>
          <p:nvPr/>
        </p:nvSpPr>
        <p:spPr>
          <a:xfrm>
            <a:off x="3229274" y="2575575"/>
            <a:ext cx="250257" cy="417881"/>
          </a:xfrm>
          <a:prstGeom prst="rightBrace">
            <a:avLst>
              <a:gd name="adj1" fmla="val 26361"/>
              <a:gd name="adj2" fmla="val 4539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B8F26643-3C1A-4E72-9CFC-2C664A829830}"/>
              </a:ext>
            </a:extLst>
          </p:cNvPr>
          <p:cNvSpPr txBox="1">
            <a:spLocks/>
          </p:cNvSpPr>
          <p:nvPr/>
        </p:nvSpPr>
        <p:spPr>
          <a:xfrm>
            <a:off x="3638347" y="2564873"/>
            <a:ext cx="7632836" cy="55399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t>Indicates whether the policy applies to ingress traffic, egress traffic or both – Ingress always set by default</a:t>
            </a:r>
          </a:p>
        </p:txBody>
      </p:sp>
      <p:sp>
        <p:nvSpPr>
          <p:cNvPr id="15" name="Rectangle 14">
            <a:extLst>
              <a:ext uri="{FF2B5EF4-FFF2-40B4-BE49-F238E27FC236}">
                <a16:creationId xmlns:a16="http://schemas.microsoft.com/office/drawing/2014/main" id="{9F289169-0C21-46D6-BFBF-44B7E38630B1}"/>
              </a:ext>
            </a:extLst>
          </p:cNvPr>
          <p:cNvSpPr/>
          <p:nvPr/>
        </p:nvSpPr>
        <p:spPr bwMode="auto">
          <a:xfrm>
            <a:off x="496585" y="3192925"/>
            <a:ext cx="2573878" cy="2380101"/>
          </a:xfrm>
          <a:prstGeom prst="rect">
            <a:avLst/>
          </a:prstGeom>
          <a:noFill/>
          <a:ln>
            <a:solidFill>
              <a:srgbClr val="0070C0"/>
            </a:solidFill>
            <a:headEnd type="none" w="med" len="med"/>
            <a:tailEnd type="none" w="med" len="med"/>
          </a:ln>
          <a:effectLst>
            <a:glow rad="63500">
              <a:schemeClr val="accent1">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7" name="Content Placeholder 2">
            <a:extLst>
              <a:ext uri="{FF2B5EF4-FFF2-40B4-BE49-F238E27FC236}">
                <a16:creationId xmlns:a16="http://schemas.microsoft.com/office/drawing/2014/main" id="{41A3CD89-B65A-4236-8822-B38EC909B90E}"/>
              </a:ext>
            </a:extLst>
          </p:cNvPr>
          <p:cNvSpPr txBox="1">
            <a:spLocks/>
          </p:cNvSpPr>
          <p:nvPr/>
        </p:nvSpPr>
        <p:spPr>
          <a:xfrm>
            <a:off x="3628718" y="3498266"/>
            <a:ext cx="7632836" cy="1908724"/>
          </a:xfrm>
          <a:prstGeom prst="rect">
            <a:avLst/>
          </a:prstGeom>
        </p:spPr>
        <p:txBody>
          <a:bodyPr vert="horz" wrap="square" lIns="0" tIns="0" rIns="0" bIns="0" rtlCol="0">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t>Set of Ingress rules to allow traffic to the selected Pods</a:t>
            </a:r>
          </a:p>
          <a:p>
            <a:pPr>
              <a:buFontTx/>
              <a:buChar char="-"/>
            </a:pPr>
            <a:r>
              <a:rPr lang="en-US" sz="1800" dirty="0"/>
              <a:t>Traffic allowed from endpoints matching one or more of the specified sources on the specified port - IP CIDR range, Pod Namespace, Pod Label</a:t>
            </a:r>
          </a:p>
          <a:p>
            <a:pPr>
              <a:buFontTx/>
              <a:buChar char="-"/>
            </a:pPr>
            <a:r>
              <a:rPr lang="en-US" sz="1800" dirty="0"/>
              <a:t>Pod and Namespace selectors can be combined into a single rule by specifying them one after the other – this allows specific Pods in a specific namespace</a:t>
            </a:r>
          </a:p>
          <a:p>
            <a:pPr>
              <a:buFontTx/>
              <a:buChar char="-"/>
            </a:pPr>
            <a:r>
              <a:rPr lang="en-US" sz="1800" dirty="0"/>
              <a:t>If Ingress section is absent or empty, then all Ingress traffic is denied</a:t>
            </a:r>
          </a:p>
          <a:p>
            <a:pPr>
              <a:buFontTx/>
              <a:buChar char="-"/>
            </a:pPr>
            <a:r>
              <a:rPr lang="en-US" sz="1800" dirty="0"/>
              <a:t>IP CIDR should be sources outside the cluster as Pod IPs are ephemeral</a:t>
            </a:r>
          </a:p>
          <a:p>
            <a:pPr marL="0" indent="0">
              <a:buNone/>
            </a:pPr>
            <a:endParaRPr lang="en-US" sz="1800" dirty="0"/>
          </a:p>
          <a:p>
            <a:pPr>
              <a:buFontTx/>
              <a:buChar char="-"/>
            </a:pPr>
            <a:endParaRPr lang="en-US" sz="1800" dirty="0"/>
          </a:p>
          <a:p>
            <a:pPr>
              <a:buFontTx/>
              <a:buChar char="-"/>
            </a:pPr>
            <a:endParaRPr lang="en-US" sz="1800" dirty="0"/>
          </a:p>
          <a:p>
            <a:pPr marL="0" indent="0">
              <a:buNone/>
            </a:pPr>
            <a:endParaRPr lang="en-US" sz="1800" dirty="0"/>
          </a:p>
          <a:p>
            <a:pPr>
              <a:buFontTx/>
              <a:buChar char="-"/>
            </a:pPr>
            <a:endParaRPr lang="en-US" sz="1800" dirty="0"/>
          </a:p>
        </p:txBody>
      </p:sp>
      <p:sp>
        <p:nvSpPr>
          <p:cNvPr id="18" name="Rectangle 17">
            <a:extLst>
              <a:ext uri="{FF2B5EF4-FFF2-40B4-BE49-F238E27FC236}">
                <a16:creationId xmlns:a16="http://schemas.microsoft.com/office/drawing/2014/main" id="{46F53F48-5E3E-4256-BB0B-8295785E129E}"/>
              </a:ext>
            </a:extLst>
          </p:cNvPr>
          <p:cNvSpPr/>
          <p:nvPr/>
        </p:nvSpPr>
        <p:spPr bwMode="auto">
          <a:xfrm>
            <a:off x="477327" y="5755907"/>
            <a:ext cx="2573878" cy="1044080"/>
          </a:xfrm>
          <a:prstGeom prst="rect">
            <a:avLst/>
          </a:prstGeom>
          <a:noFill/>
          <a:ln>
            <a:solidFill>
              <a:srgbClr val="0070C0"/>
            </a:solidFill>
            <a:headEnd type="none" w="med" len="med"/>
            <a:tailEnd type="none" w="med" len="med"/>
          </a:ln>
          <a:effectLst>
            <a:glow rad="63500">
              <a:schemeClr val="accent1">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9" name="Right Brace 18">
            <a:extLst>
              <a:ext uri="{FF2B5EF4-FFF2-40B4-BE49-F238E27FC236}">
                <a16:creationId xmlns:a16="http://schemas.microsoft.com/office/drawing/2014/main" id="{5ECACB68-DAE0-4683-BCAD-E6D325B06887}"/>
              </a:ext>
            </a:extLst>
          </p:cNvPr>
          <p:cNvSpPr/>
          <p:nvPr/>
        </p:nvSpPr>
        <p:spPr>
          <a:xfrm>
            <a:off x="3224461" y="3258968"/>
            <a:ext cx="250257" cy="2314058"/>
          </a:xfrm>
          <a:prstGeom prst="rightBrace">
            <a:avLst>
              <a:gd name="adj1" fmla="val 9294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0E8E7133-9709-496C-B462-FCC5218C0414}"/>
              </a:ext>
            </a:extLst>
          </p:cNvPr>
          <p:cNvSpPr txBox="1">
            <a:spLocks/>
          </p:cNvSpPr>
          <p:nvPr/>
        </p:nvSpPr>
        <p:spPr>
          <a:xfrm>
            <a:off x="3638347" y="5905106"/>
            <a:ext cx="7632836" cy="55399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t>Set of Egress rules that define destinations (and port) to which traffic is allowed from the Pods selected earlier</a:t>
            </a:r>
          </a:p>
        </p:txBody>
      </p:sp>
    </p:spTree>
    <p:extLst>
      <p:ext uri="{BB962C8B-B14F-4D97-AF65-F5344CB8AC3E}">
        <p14:creationId xmlns:p14="http://schemas.microsoft.com/office/powerpoint/2010/main" val="3423623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28DE5-A470-4687-80AA-F5EB56DDE5DC}"/>
              </a:ext>
            </a:extLst>
          </p:cNvPr>
          <p:cNvSpPr>
            <a:spLocks noGrp="1"/>
          </p:cNvSpPr>
          <p:nvPr>
            <p:ph type="title"/>
          </p:nvPr>
        </p:nvSpPr>
        <p:spPr>
          <a:xfrm>
            <a:off x="584200" y="322155"/>
            <a:ext cx="11018520" cy="553998"/>
          </a:xfrm>
        </p:spPr>
        <p:txBody>
          <a:bodyPr/>
          <a:lstStyle/>
          <a:p>
            <a:r>
              <a:rPr lang="en-US" dirty="0"/>
              <a:t>Other Policy Characteristics</a:t>
            </a:r>
          </a:p>
        </p:txBody>
      </p:sp>
      <p:sp>
        <p:nvSpPr>
          <p:cNvPr id="4" name="Text Placeholder 3">
            <a:extLst>
              <a:ext uri="{FF2B5EF4-FFF2-40B4-BE49-F238E27FC236}">
                <a16:creationId xmlns:a16="http://schemas.microsoft.com/office/drawing/2014/main" id="{8D3AC175-4E90-487A-A452-50D18251204C}"/>
              </a:ext>
            </a:extLst>
          </p:cNvPr>
          <p:cNvSpPr>
            <a:spLocks noGrp="1"/>
          </p:cNvSpPr>
          <p:nvPr>
            <p:ph type="body" sz="quarter" idx="10"/>
          </p:nvPr>
        </p:nvSpPr>
        <p:spPr>
          <a:xfrm>
            <a:off x="584200" y="1435497"/>
            <a:ext cx="11018520" cy="3668697"/>
          </a:xfrm>
        </p:spPr>
        <p:txBody>
          <a:bodyPr/>
          <a:lstStyle/>
          <a:p>
            <a:r>
              <a:rPr lang="en-US" dirty="0"/>
              <a:t>If no ingress or egress rules are specified, then traffic to/from the selected Pods is disallowed</a:t>
            </a:r>
          </a:p>
          <a:p>
            <a:r>
              <a:rPr lang="en-US" dirty="0">
                <a:latin typeface="Segoe UI Semilight" panose="020B0402040204020203" pitchFamily="34" charset="0"/>
                <a:cs typeface="Segoe UI Semilight" panose="020B0402040204020203" pitchFamily="34" charset="0"/>
              </a:rPr>
              <a:t>You can apply multiple policy </a:t>
            </a:r>
            <a:r>
              <a:rPr lang="en-US" dirty="0" err="1">
                <a:latin typeface="Segoe UI Semilight" panose="020B0402040204020203" pitchFamily="34" charset="0"/>
                <a:cs typeface="Segoe UI Semilight" panose="020B0402040204020203" pitchFamily="34" charset="0"/>
              </a:rPr>
              <a:t>yaml</a:t>
            </a:r>
            <a:r>
              <a:rPr lang="en-US" dirty="0">
                <a:latin typeface="Segoe UI Semilight" panose="020B0402040204020203" pitchFamily="34" charset="0"/>
                <a:cs typeface="Segoe UI Semilight" panose="020B0402040204020203" pitchFamily="34" charset="0"/>
              </a:rPr>
              <a:t> files</a:t>
            </a:r>
          </a:p>
          <a:p>
            <a:pPr lvl="1"/>
            <a:r>
              <a:rPr lang="en-US" dirty="0">
                <a:latin typeface="Segoe UI Semilight" panose="020B0402040204020203" pitchFamily="34" charset="0"/>
                <a:cs typeface="Segoe UI Semilight" panose="020B0402040204020203" pitchFamily="34" charset="0"/>
              </a:rPr>
              <a:t>For Azure Policies, the recommendation is to combine policies for a Pod into one file</a:t>
            </a:r>
          </a:p>
          <a:p>
            <a:r>
              <a:rPr lang="en-US" dirty="0"/>
              <a:t>Policy can be removed by deleting the policy </a:t>
            </a:r>
            <a:r>
              <a:rPr lang="en-US" dirty="0" err="1"/>
              <a:t>yaml</a:t>
            </a:r>
            <a:r>
              <a:rPr lang="en-US" dirty="0"/>
              <a:t> file</a:t>
            </a:r>
          </a:p>
          <a:p>
            <a:pPr marL="0" indent="0">
              <a:buNone/>
            </a:pPr>
            <a:r>
              <a:rPr lang="en-US" dirty="0">
                <a:latin typeface="Segoe UI Semilight" panose="020B0402040204020203" pitchFamily="34" charset="0"/>
                <a:cs typeface="Segoe UI Semilight" panose="020B0402040204020203" pitchFamily="34" charset="0"/>
              </a:rPr>
              <a:t>	</a:t>
            </a:r>
            <a:r>
              <a:rPr lang="en-US" sz="2400" dirty="0" err="1">
                <a:solidFill>
                  <a:schemeClr val="accent1"/>
                </a:solidFill>
                <a:latin typeface="Century Gothic" panose="020B0502020202020204" pitchFamily="34" charset="0"/>
              </a:rPr>
              <a:t>kubectl</a:t>
            </a:r>
            <a:r>
              <a:rPr lang="en-US" sz="2400" dirty="0">
                <a:solidFill>
                  <a:schemeClr val="accent1"/>
                </a:solidFill>
                <a:latin typeface="Century Gothic" panose="020B0502020202020204" pitchFamily="34" charset="0"/>
              </a:rPr>
              <a:t> delete –f </a:t>
            </a:r>
            <a:r>
              <a:rPr lang="en-US" sz="2400" dirty="0" err="1">
                <a:solidFill>
                  <a:schemeClr val="accent1"/>
                </a:solidFill>
                <a:latin typeface="Century Gothic" panose="020B0502020202020204" pitchFamily="34" charset="0"/>
              </a:rPr>
              <a:t>policy.yaml</a:t>
            </a:r>
            <a:endParaRPr lang="en-US" dirty="0">
              <a:solidFill>
                <a:schemeClr val="accent1"/>
              </a:solidFill>
              <a:latin typeface="Century Gothic" panose="020B0502020202020204" pitchFamily="34" charset="0"/>
            </a:endParaRPr>
          </a:p>
          <a:p>
            <a:pPr marL="228600" lvl="1" indent="0">
              <a:buNone/>
            </a:pPr>
            <a:endParaRPr lang="en-US" dirty="0">
              <a:latin typeface="Segoe UI Semilight" panose="020B0402040204020203" pitchFamily="34" charset="0"/>
              <a:cs typeface="Segoe UI Semilight" panose="020B0402040204020203" pitchFamily="34" charset="0"/>
            </a:endParaRPr>
          </a:p>
          <a:p>
            <a:endParaRPr lang="en-US" dirty="0"/>
          </a:p>
        </p:txBody>
      </p:sp>
    </p:spTree>
    <p:extLst>
      <p:ext uri="{BB962C8B-B14F-4D97-AF65-F5344CB8AC3E}">
        <p14:creationId xmlns:p14="http://schemas.microsoft.com/office/powerpoint/2010/main" val="40054479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CC5A-0420-4CB8-93DB-C1A6D64E2EA1}"/>
              </a:ext>
            </a:extLst>
          </p:cNvPr>
          <p:cNvSpPr>
            <a:spLocks noGrp="1"/>
          </p:cNvSpPr>
          <p:nvPr>
            <p:ph type="title"/>
          </p:nvPr>
        </p:nvSpPr>
        <p:spPr/>
        <p:txBody>
          <a:bodyPr/>
          <a:lstStyle/>
          <a:p>
            <a:r>
              <a:rPr lang="en-US" dirty="0"/>
              <a:t>Lab Exercise 4: Kubernetes Policies</a:t>
            </a:r>
          </a:p>
        </p:txBody>
      </p:sp>
      <p:sp>
        <p:nvSpPr>
          <p:cNvPr id="3" name="Text Placeholder 2">
            <a:extLst>
              <a:ext uri="{FF2B5EF4-FFF2-40B4-BE49-F238E27FC236}">
                <a16:creationId xmlns:a16="http://schemas.microsoft.com/office/drawing/2014/main" id="{7EBBF3CE-8372-4A5D-AEF6-AEA8BBD846C3}"/>
              </a:ext>
            </a:extLst>
          </p:cNvPr>
          <p:cNvSpPr>
            <a:spLocks noGrp="1"/>
          </p:cNvSpPr>
          <p:nvPr>
            <p:ph type="body" sz="quarter" idx="10"/>
          </p:nvPr>
        </p:nvSpPr>
        <p:spPr>
          <a:xfrm>
            <a:off x="584199" y="1435497"/>
            <a:ext cx="11328977" cy="2708434"/>
          </a:xfrm>
        </p:spPr>
        <p:txBody>
          <a:bodyPr/>
          <a:lstStyle/>
          <a:p>
            <a:r>
              <a:rPr lang="en-US" sz="3200" dirty="0">
                <a:latin typeface="Segoe UI Light" panose="020B0502040204020203" pitchFamily="34" charset="0"/>
                <a:cs typeface="Segoe UI Light" panose="020B0502040204020203" pitchFamily="34" charset="0"/>
              </a:rPr>
              <a:t>Goals</a:t>
            </a:r>
            <a:endParaRPr lang="en-US" dirty="0">
              <a:latin typeface="Segoe UI Light" panose="020B0502040204020203" pitchFamily="34" charset="0"/>
              <a:cs typeface="Segoe UI Light" panose="020B0502040204020203" pitchFamily="34" charset="0"/>
            </a:endParaRPr>
          </a:p>
          <a:p>
            <a:pPr lvl="1"/>
            <a:r>
              <a:rPr lang="en-US" sz="2400" dirty="0">
                <a:latin typeface="Segoe UI Light" panose="020B0502040204020203" pitchFamily="34" charset="0"/>
                <a:cs typeface="Segoe UI Light" panose="020B0502040204020203" pitchFamily="34" charset="0"/>
              </a:rPr>
              <a:t>Policy to restrict access to the services from Pods in the same namespace</a:t>
            </a:r>
          </a:p>
          <a:p>
            <a:pPr lvl="1"/>
            <a:r>
              <a:rPr lang="en-US" sz="2400" dirty="0">
                <a:latin typeface="Segoe UI Light" panose="020B0502040204020203" pitchFamily="34" charset="0"/>
                <a:cs typeface="Segoe UI Light" panose="020B0502040204020203" pitchFamily="34" charset="0"/>
              </a:rPr>
              <a:t>Exception Policy to allow certain pods in </a:t>
            </a:r>
            <a:r>
              <a:rPr lang="en-US" sz="2400" dirty="0" err="1">
                <a:latin typeface="Segoe UI Light" panose="020B0502040204020203" pitchFamily="34" charset="0"/>
                <a:cs typeface="Segoe UI Light" panose="020B0502040204020203" pitchFamily="34" charset="0"/>
              </a:rPr>
              <a:t>expressroute</a:t>
            </a:r>
            <a:r>
              <a:rPr lang="en-US" sz="2400" dirty="0">
                <a:latin typeface="Segoe UI Light" panose="020B0502040204020203" pitchFamily="34" charset="0"/>
                <a:cs typeface="Segoe UI Light" panose="020B0502040204020203" pitchFamily="34" charset="0"/>
              </a:rPr>
              <a:t> namespace to access to access firewall-content service</a:t>
            </a:r>
            <a:endParaRPr lang="en-US" dirty="0">
              <a:latin typeface="Segoe UI Light" panose="020B0502040204020203" pitchFamily="34" charset="0"/>
              <a:cs typeface="Segoe UI Light" panose="020B0502040204020203" pitchFamily="34" charset="0"/>
            </a:endParaRPr>
          </a:p>
          <a:p>
            <a:r>
              <a:rPr lang="en-US" sz="3200" dirty="0">
                <a:latin typeface="Segoe UI Light" panose="020B0502040204020203" pitchFamily="34" charset="0"/>
                <a:cs typeface="Segoe UI Light" panose="020B0502040204020203" pitchFamily="34" charset="0"/>
              </a:rPr>
              <a:t>Instructions can be found under </a:t>
            </a:r>
            <a:r>
              <a:rPr lang="en-US" sz="3200" dirty="0">
                <a:solidFill>
                  <a:srgbClr val="0070C0"/>
                </a:solidFill>
                <a:latin typeface="Segoe UI Light" panose="020B0502040204020203" pitchFamily="34" charset="0"/>
                <a:cs typeface="Segoe UI Light" panose="020B0502040204020203" pitchFamily="34" charset="0"/>
              </a:rPr>
              <a:t>“Exercise4 - K8S Policies”</a:t>
            </a:r>
            <a:r>
              <a:rPr lang="en-US" sz="3200" dirty="0">
                <a:latin typeface="Segoe UI Light" panose="020B0502040204020203" pitchFamily="34" charset="0"/>
                <a:cs typeface="Segoe UI Light" panose="020B0502040204020203" pitchFamily="34" charset="0"/>
              </a:rPr>
              <a:t> folder </a:t>
            </a:r>
          </a:p>
          <a:p>
            <a:pPr lvl="1"/>
            <a:endParaRPr lang="en-US" dirty="0"/>
          </a:p>
        </p:txBody>
      </p:sp>
    </p:spTree>
    <p:extLst>
      <p:ext uri="{BB962C8B-B14F-4D97-AF65-F5344CB8AC3E}">
        <p14:creationId xmlns:p14="http://schemas.microsoft.com/office/powerpoint/2010/main" val="2054712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2080-56B9-447F-B200-F16306A8C3B7}"/>
              </a:ext>
            </a:extLst>
          </p:cNvPr>
          <p:cNvSpPr>
            <a:spLocks noGrp="1"/>
          </p:cNvSpPr>
          <p:nvPr>
            <p:ph type="title"/>
          </p:nvPr>
        </p:nvSpPr>
        <p:spPr>
          <a:xfrm>
            <a:off x="609881" y="-25398"/>
            <a:ext cx="10515600" cy="1325563"/>
          </a:xfrm>
        </p:spPr>
        <p:txBody>
          <a:bodyPr/>
          <a:lstStyle/>
          <a:p>
            <a:r>
              <a:rPr lang="en-US"/>
              <a:t>Before/After (Public Access - &gt; Private Access)</a:t>
            </a:r>
          </a:p>
        </p:txBody>
      </p:sp>
      <p:sp>
        <p:nvSpPr>
          <p:cNvPr id="38" name="Rectangle 37">
            <a:extLst>
              <a:ext uri="{FF2B5EF4-FFF2-40B4-BE49-F238E27FC236}">
                <a16:creationId xmlns:a16="http://schemas.microsoft.com/office/drawing/2014/main" id="{ADAF6771-40C9-4533-AD3D-668E33E83AE5}"/>
              </a:ext>
            </a:extLst>
          </p:cNvPr>
          <p:cNvSpPr/>
          <p:nvPr/>
        </p:nvSpPr>
        <p:spPr bwMode="auto">
          <a:xfrm>
            <a:off x="543382" y="2024936"/>
            <a:ext cx="2435445" cy="2081988"/>
          </a:xfrm>
          <a:prstGeom prst="rect">
            <a:avLst/>
          </a:prstGeom>
          <a:noFill/>
          <a:ln w="28575" cap="sq" cmpd="sng" algn="ctr">
            <a:solidFill>
              <a:srgbClr val="4472C4"/>
            </a:solidFill>
            <a:prstDash val="sysDot"/>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pic>
        <p:nvPicPr>
          <p:cNvPr id="41" name="Picture 40">
            <a:extLst>
              <a:ext uri="{FF2B5EF4-FFF2-40B4-BE49-F238E27FC236}">
                <a16:creationId xmlns:a16="http://schemas.microsoft.com/office/drawing/2014/main" id="{5C39B009-D5F1-40C2-A89D-C2C95BF5A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33" y="2468726"/>
            <a:ext cx="541668" cy="541668"/>
          </a:xfrm>
          <a:prstGeom prst="rect">
            <a:avLst/>
          </a:prstGeom>
        </p:spPr>
      </p:pic>
      <p:cxnSp>
        <p:nvCxnSpPr>
          <p:cNvPr id="42" name="Connector: Elbow 41">
            <a:extLst>
              <a:ext uri="{FF2B5EF4-FFF2-40B4-BE49-F238E27FC236}">
                <a16:creationId xmlns:a16="http://schemas.microsoft.com/office/drawing/2014/main" id="{640ECD20-2E9F-46DD-99FE-AE0A0C217E58}"/>
              </a:ext>
            </a:extLst>
          </p:cNvPr>
          <p:cNvCxnSpPr>
            <a:cxnSpLocks/>
            <a:stCxn id="41" idx="2"/>
            <a:endCxn id="69" idx="0"/>
          </p:cNvCxnSpPr>
          <p:nvPr/>
        </p:nvCxnSpPr>
        <p:spPr>
          <a:xfrm rot="16200000" flipH="1">
            <a:off x="920588" y="3045972"/>
            <a:ext cx="794001" cy="722843"/>
          </a:xfrm>
          <a:prstGeom prst="bentConnector3">
            <a:avLst>
              <a:gd name="adj1" fmla="val 50000"/>
            </a:avLst>
          </a:prstGeom>
          <a:solidFill>
            <a:schemeClr val="bg1">
              <a:lumMod val="95000"/>
            </a:schemeClr>
          </a:solidFill>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FE9AB44-08E1-470E-8BB9-A60670EC945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53973" y="2040803"/>
            <a:ext cx="283902" cy="269387"/>
          </a:xfrm>
          <a:prstGeom prst="rect">
            <a:avLst/>
          </a:prstGeom>
        </p:spPr>
      </p:pic>
      <p:sp>
        <p:nvSpPr>
          <p:cNvPr id="49" name="TextBox 48">
            <a:extLst>
              <a:ext uri="{FF2B5EF4-FFF2-40B4-BE49-F238E27FC236}">
                <a16:creationId xmlns:a16="http://schemas.microsoft.com/office/drawing/2014/main" id="{97409224-CFC3-47A6-B02D-F276192221F8}"/>
              </a:ext>
            </a:extLst>
          </p:cNvPr>
          <p:cNvSpPr txBox="1"/>
          <p:nvPr/>
        </p:nvSpPr>
        <p:spPr>
          <a:xfrm>
            <a:off x="3600644" y="1029224"/>
            <a:ext cx="146642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Services on Azure</a:t>
            </a:r>
          </a:p>
        </p:txBody>
      </p:sp>
      <p:sp>
        <p:nvSpPr>
          <p:cNvPr id="67" name="TextBox 66">
            <a:extLst>
              <a:ext uri="{FF2B5EF4-FFF2-40B4-BE49-F238E27FC236}">
                <a16:creationId xmlns:a16="http://schemas.microsoft.com/office/drawing/2014/main" id="{B262395A-BBE3-4CBE-AB4D-9E7ED303B093}"/>
              </a:ext>
            </a:extLst>
          </p:cNvPr>
          <p:cNvSpPr txBox="1"/>
          <p:nvPr/>
        </p:nvSpPr>
        <p:spPr>
          <a:xfrm>
            <a:off x="133273" y="4303868"/>
            <a:ext cx="1259909"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light"/>
                <a:ea typeface="+mn-ea"/>
                <a:cs typeface="+mn-cs"/>
              </a:rPr>
              <a:t>Allow “Service” outbound</a:t>
            </a:r>
          </a:p>
        </p:txBody>
      </p:sp>
      <p:pic>
        <p:nvPicPr>
          <p:cNvPr id="69" name="Picture 68">
            <a:extLst>
              <a:ext uri="{FF2B5EF4-FFF2-40B4-BE49-F238E27FC236}">
                <a16:creationId xmlns:a16="http://schemas.microsoft.com/office/drawing/2014/main" id="{0B19A201-E36C-49A2-9585-598C9DF74E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6752" y="3804395"/>
            <a:ext cx="484515" cy="484515"/>
          </a:xfrm>
          <a:prstGeom prst="rect">
            <a:avLst/>
          </a:prstGeom>
        </p:spPr>
      </p:pic>
      <p:pic>
        <p:nvPicPr>
          <p:cNvPr id="71" name="Picture 70">
            <a:extLst>
              <a:ext uri="{FF2B5EF4-FFF2-40B4-BE49-F238E27FC236}">
                <a16:creationId xmlns:a16="http://schemas.microsoft.com/office/drawing/2014/main" id="{DE0778C8-8DA3-4E4D-9C38-65B660202473}"/>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35873" y="5137420"/>
            <a:ext cx="938753" cy="676193"/>
          </a:xfrm>
          <a:prstGeom prst="rect">
            <a:avLst/>
          </a:prstGeom>
          <a:ln>
            <a:tailEnd type="triangle"/>
          </a:ln>
        </p:spPr>
      </p:pic>
      <p:pic>
        <p:nvPicPr>
          <p:cNvPr id="72" name="Picture 71">
            <a:extLst>
              <a:ext uri="{FF2B5EF4-FFF2-40B4-BE49-F238E27FC236}">
                <a16:creationId xmlns:a16="http://schemas.microsoft.com/office/drawing/2014/main" id="{CB1427B6-650F-4383-8E17-EB744396F453}"/>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50357" y="5385521"/>
            <a:ext cx="472491" cy="465114"/>
          </a:xfrm>
          <a:prstGeom prst="rect">
            <a:avLst/>
          </a:prstGeom>
        </p:spPr>
      </p:pic>
      <p:sp>
        <p:nvSpPr>
          <p:cNvPr id="73" name="TextBox 72">
            <a:extLst>
              <a:ext uri="{FF2B5EF4-FFF2-40B4-BE49-F238E27FC236}">
                <a16:creationId xmlns:a16="http://schemas.microsoft.com/office/drawing/2014/main" id="{B459F498-0571-494C-9E42-ADA8771438E7}"/>
              </a:ext>
            </a:extLst>
          </p:cNvPr>
          <p:cNvSpPr txBox="1"/>
          <p:nvPr/>
        </p:nvSpPr>
        <p:spPr>
          <a:xfrm>
            <a:off x="1086659" y="5975106"/>
            <a:ext cx="1484419" cy="3354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a:ln>
                  <a:noFill/>
                </a:ln>
                <a:solidFill>
                  <a:prstClr val="black"/>
                </a:solidFill>
                <a:effectLst/>
                <a:uLnTx/>
                <a:uFillTx/>
                <a:latin typeface="Segoe UI Semilight"/>
                <a:ea typeface="+mn-ea"/>
                <a:cs typeface="+mn-cs"/>
              </a:rPr>
              <a:t>On-premises</a:t>
            </a:r>
          </a:p>
        </p:txBody>
      </p:sp>
      <p:pic>
        <p:nvPicPr>
          <p:cNvPr id="74" name="Picture 73">
            <a:extLst>
              <a:ext uri="{FF2B5EF4-FFF2-40B4-BE49-F238E27FC236}">
                <a16:creationId xmlns:a16="http://schemas.microsoft.com/office/drawing/2014/main" id="{8F611898-0A4F-404E-97AB-9BF99CB480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9753" y="4985494"/>
            <a:ext cx="402358" cy="440364"/>
          </a:xfrm>
          <a:prstGeom prst="rect">
            <a:avLst/>
          </a:prstGeom>
        </p:spPr>
      </p:pic>
      <p:pic>
        <p:nvPicPr>
          <p:cNvPr id="75"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A22C7B85-6CA7-4521-ACD5-B0F60F7C61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881" y="3894435"/>
            <a:ext cx="389575" cy="38349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AD333F55-20E5-4F68-AF05-D6CE2BA84E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3813038" y="3531945"/>
            <a:ext cx="344245" cy="533777"/>
          </a:xfrm>
          <a:prstGeom prst="rect">
            <a:avLst/>
          </a:prstGeom>
        </p:spPr>
      </p:pic>
      <p:pic>
        <p:nvPicPr>
          <p:cNvPr id="78" name="Picture 77">
            <a:extLst>
              <a:ext uri="{FF2B5EF4-FFF2-40B4-BE49-F238E27FC236}">
                <a16:creationId xmlns:a16="http://schemas.microsoft.com/office/drawing/2014/main" id="{E83D202B-1200-4081-90E5-5BE014A3C9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4154528" y="3524741"/>
            <a:ext cx="358655" cy="533777"/>
          </a:xfrm>
          <a:prstGeom prst="rect">
            <a:avLst/>
          </a:prstGeom>
        </p:spPr>
      </p:pic>
      <p:sp>
        <p:nvSpPr>
          <p:cNvPr id="79" name="TextBox 78">
            <a:extLst>
              <a:ext uri="{FF2B5EF4-FFF2-40B4-BE49-F238E27FC236}">
                <a16:creationId xmlns:a16="http://schemas.microsoft.com/office/drawing/2014/main" id="{DB8F2601-F88D-4E07-B41A-5E07F15EE01D}"/>
              </a:ext>
            </a:extLst>
          </p:cNvPr>
          <p:cNvSpPr txBox="1"/>
          <p:nvPr/>
        </p:nvSpPr>
        <p:spPr>
          <a:xfrm>
            <a:off x="4615589" y="3664164"/>
            <a:ext cx="759167"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mn-cs"/>
              </a:rPr>
              <a:t>Public IPs</a:t>
            </a:r>
          </a:p>
        </p:txBody>
      </p:sp>
      <p:sp>
        <p:nvSpPr>
          <p:cNvPr id="84" name="TextBox 83">
            <a:extLst>
              <a:ext uri="{FF2B5EF4-FFF2-40B4-BE49-F238E27FC236}">
                <a16:creationId xmlns:a16="http://schemas.microsoft.com/office/drawing/2014/main" id="{8C0DD330-1967-4BEB-8315-412ED754DA05}"/>
              </a:ext>
            </a:extLst>
          </p:cNvPr>
          <p:cNvSpPr txBox="1"/>
          <p:nvPr/>
        </p:nvSpPr>
        <p:spPr>
          <a:xfrm>
            <a:off x="2815782" y="5385521"/>
            <a:ext cx="1203075"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mn-cs"/>
              </a:rPr>
              <a:t>ER Public Peering</a:t>
            </a:r>
          </a:p>
        </p:txBody>
      </p:sp>
      <p:cxnSp>
        <p:nvCxnSpPr>
          <p:cNvPr id="89" name="Connector: Elbow 88">
            <a:extLst>
              <a:ext uri="{FF2B5EF4-FFF2-40B4-BE49-F238E27FC236}">
                <a16:creationId xmlns:a16="http://schemas.microsoft.com/office/drawing/2014/main" id="{7DE15F57-F0DF-40C0-9C9F-7206BD17C011}"/>
              </a:ext>
            </a:extLst>
          </p:cNvPr>
          <p:cNvCxnSpPr>
            <a:cxnSpLocks/>
          </p:cNvCxnSpPr>
          <p:nvPr/>
        </p:nvCxnSpPr>
        <p:spPr>
          <a:xfrm>
            <a:off x="1323970" y="2736109"/>
            <a:ext cx="2660006" cy="1257321"/>
          </a:xfrm>
          <a:prstGeom prst="bentConnector3">
            <a:avLst>
              <a:gd name="adj1" fmla="val 50000"/>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CE74AF89-EFA3-45A5-80C1-9E977F353D6E}"/>
              </a:ext>
            </a:extLst>
          </p:cNvPr>
          <p:cNvCxnSpPr>
            <a:cxnSpLocks/>
          </p:cNvCxnSpPr>
          <p:nvPr/>
        </p:nvCxnSpPr>
        <p:spPr>
          <a:xfrm rot="16200000" flipV="1">
            <a:off x="1180574" y="4730313"/>
            <a:ext cx="839654" cy="3"/>
          </a:xfrm>
          <a:prstGeom prst="bentConnector3">
            <a:avLst>
              <a:gd name="adj1" fmla="val 50000"/>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5A7E536-D5AB-479C-BECD-3E6415636EEA}"/>
              </a:ext>
            </a:extLst>
          </p:cNvPr>
          <p:cNvSpPr txBox="1"/>
          <p:nvPr/>
        </p:nvSpPr>
        <p:spPr>
          <a:xfrm>
            <a:off x="1631540" y="4649587"/>
            <a:ext cx="1365624"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mn-cs"/>
              </a:rPr>
              <a:t>ER Private Peering/VPN Tunnel</a:t>
            </a:r>
          </a:p>
        </p:txBody>
      </p:sp>
      <p:sp>
        <p:nvSpPr>
          <p:cNvPr id="93" name="TextBox 92">
            <a:extLst>
              <a:ext uri="{FF2B5EF4-FFF2-40B4-BE49-F238E27FC236}">
                <a16:creationId xmlns:a16="http://schemas.microsoft.com/office/drawing/2014/main" id="{ACDF1949-235B-407E-8B83-FFBB6DA6F3C0}"/>
              </a:ext>
            </a:extLst>
          </p:cNvPr>
          <p:cNvSpPr txBox="1"/>
          <p:nvPr/>
        </p:nvSpPr>
        <p:spPr>
          <a:xfrm>
            <a:off x="266245" y="1744459"/>
            <a:ext cx="146642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VNet</a:t>
            </a:r>
          </a:p>
        </p:txBody>
      </p:sp>
      <p:cxnSp>
        <p:nvCxnSpPr>
          <p:cNvPr id="95" name="Connector: Elbow 94">
            <a:extLst>
              <a:ext uri="{FF2B5EF4-FFF2-40B4-BE49-F238E27FC236}">
                <a16:creationId xmlns:a16="http://schemas.microsoft.com/office/drawing/2014/main" id="{689A93D5-E4BD-485A-90AD-475DF2F7CB92}"/>
              </a:ext>
            </a:extLst>
          </p:cNvPr>
          <p:cNvCxnSpPr>
            <a:cxnSpLocks/>
            <a:stCxn id="72" idx="3"/>
          </p:cNvCxnSpPr>
          <p:nvPr/>
        </p:nvCxnSpPr>
        <p:spPr>
          <a:xfrm flipV="1">
            <a:off x="2322848" y="3984946"/>
            <a:ext cx="2004796" cy="1633132"/>
          </a:xfrm>
          <a:prstGeom prst="bentConnector3">
            <a:avLst>
              <a:gd name="adj1" fmla="val 99757"/>
            </a:avLst>
          </a:prstGeom>
          <a:ln w="3175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B1820E1E-4964-48B7-9423-E2C7B7691990}"/>
              </a:ext>
            </a:extLst>
          </p:cNvPr>
          <p:cNvSpPr/>
          <p:nvPr/>
        </p:nvSpPr>
        <p:spPr bwMode="auto">
          <a:xfrm>
            <a:off x="6522024" y="1902499"/>
            <a:ext cx="2725324" cy="2204425"/>
          </a:xfrm>
          <a:prstGeom prst="rect">
            <a:avLst/>
          </a:prstGeom>
          <a:noFill/>
          <a:ln w="28575" cap="sq" cmpd="sng" algn="ctr">
            <a:solidFill>
              <a:srgbClr val="4472C4"/>
            </a:solidFill>
            <a:prstDash val="sysDot"/>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pic>
        <p:nvPicPr>
          <p:cNvPr id="99" name="Picture 98">
            <a:extLst>
              <a:ext uri="{FF2B5EF4-FFF2-40B4-BE49-F238E27FC236}">
                <a16:creationId xmlns:a16="http://schemas.microsoft.com/office/drawing/2014/main" id="{F6E07690-82AD-4448-BBEA-60C3DDCF4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141" y="2521882"/>
            <a:ext cx="541668" cy="541668"/>
          </a:xfrm>
          <a:prstGeom prst="rect">
            <a:avLst/>
          </a:prstGeom>
        </p:spPr>
      </p:pic>
      <p:cxnSp>
        <p:nvCxnSpPr>
          <p:cNvPr id="100" name="Connector: Elbow 99">
            <a:extLst>
              <a:ext uri="{FF2B5EF4-FFF2-40B4-BE49-F238E27FC236}">
                <a16:creationId xmlns:a16="http://schemas.microsoft.com/office/drawing/2014/main" id="{BD4834DD-121C-43B7-8FB4-E5088510810F}"/>
              </a:ext>
            </a:extLst>
          </p:cNvPr>
          <p:cNvCxnSpPr>
            <a:cxnSpLocks/>
            <a:stCxn id="99" idx="2"/>
            <a:endCxn id="123" idx="1"/>
          </p:cNvCxnSpPr>
          <p:nvPr/>
        </p:nvCxnSpPr>
        <p:spPr>
          <a:xfrm rot="5400000" flipH="1" flipV="1">
            <a:off x="7393349" y="2561905"/>
            <a:ext cx="274271" cy="729020"/>
          </a:xfrm>
          <a:prstGeom prst="bentConnector4">
            <a:avLst>
              <a:gd name="adj1" fmla="val -83348"/>
              <a:gd name="adj2" fmla="val 68575"/>
            </a:avLst>
          </a:prstGeom>
          <a:solidFill>
            <a:schemeClr val="bg1">
              <a:lumMod val="95000"/>
            </a:schemeClr>
          </a:solidFill>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962FE7D-AAAD-48B1-9DB6-4B7DD548EA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9282" y="1568092"/>
            <a:ext cx="283902" cy="269387"/>
          </a:xfrm>
          <a:prstGeom prst="rect">
            <a:avLst/>
          </a:prstGeom>
        </p:spPr>
      </p:pic>
      <p:sp>
        <p:nvSpPr>
          <p:cNvPr id="103" name="TextBox 102">
            <a:extLst>
              <a:ext uri="{FF2B5EF4-FFF2-40B4-BE49-F238E27FC236}">
                <a16:creationId xmlns:a16="http://schemas.microsoft.com/office/drawing/2014/main" id="{979C5F8A-7387-4169-88FF-2E5C6F973864}"/>
              </a:ext>
            </a:extLst>
          </p:cNvPr>
          <p:cNvSpPr txBox="1"/>
          <p:nvPr/>
        </p:nvSpPr>
        <p:spPr>
          <a:xfrm>
            <a:off x="9816300" y="1346831"/>
            <a:ext cx="146642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Services on Azure</a:t>
            </a:r>
          </a:p>
        </p:txBody>
      </p:sp>
      <p:pic>
        <p:nvPicPr>
          <p:cNvPr id="108" name="Picture 107">
            <a:extLst>
              <a:ext uri="{FF2B5EF4-FFF2-40B4-BE49-F238E27FC236}">
                <a16:creationId xmlns:a16="http://schemas.microsoft.com/office/drawing/2014/main" id="{DB8241C0-ABFB-462C-8AEC-8BB4709BC5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7199" y="3772109"/>
            <a:ext cx="484515" cy="484515"/>
          </a:xfrm>
          <a:prstGeom prst="rect">
            <a:avLst/>
          </a:prstGeom>
        </p:spPr>
      </p:pic>
      <p:pic>
        <p:nvPicPr>
          <p:cNvPr id="109" name="Picture 108">
            <a:extLst>
              <a:ext uri="{FF2B5EF4-FFF2-40B4-BE49-F238E27FC236}">
                <a16:creationId xmlns:a16="http://schemas.microsoft.com/office/drawing/2014/main" id="{025D5449-FFE6-4DEC-A1C8-BB003BCE4DE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75061" y="5193908"/>
            <a:ext cx="938753" cy="676193"/>
          </a:xfrm>
          <a:prstGeom prst="rect">
            <a:avLst/>
          </a:prstGeom>
          <a:ln>
            <a:tailEnd type="triangle"/>
          </a:ln>
        </p:spPr>
      </p:pic>
      <p:pic>
        <p:nvPicPr>
          <p:cNvPr id="110" name="Picture 109">
            <a:extLst>
              <a:ext uri="{FF2B5EF4-FFF2-40B4-BE49-F238E27FC236}">
                <a16:creationId xmlns:a16="http://schemas.microsoft.com/office/drawing/2014/main" id="{0068E88B-BB7A-4D1F-B627-0339B37A2CFA}"/>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189545" y="5442009"/>
            <a:ext cx="472491" cy="465114"/>
          </a:xfrm>
          <a:prstGeom prst="rect">
            <a:avLst/>
          </a:prstGeom>
        </p:spPr>
      </p:pic>
      <p:sp>
        <p:nvSpPr>
          <p:cNvPr id="111" name="TextBox 110">
            <a:extLst>
              <a:ext uri="{FF2B5EF4-FFF2-40B4-BE49-F238E27FC236}">
                <a16:creationId xmlns:a16="http://schemas.microsoft.com/office/drawing/2014/main" id="{96380F0E-0861-4C2F-8048-A748E48D15DD}"/>
              </a:ext>
            </a:extLst>
          </p:cNvPr>
          <p:cNvSpPr txBox="1"/>
          <p:nvPr/>
        </p:nvSpPr>
        <p:spPr>
          <a:xfrm>
            <a:off x="7410695" y="5977011"/>
            <a:ext cx="1484419" cy="3354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a:ln>
                  <a:noFill/>
                </a:ln>
                <a:solidFill>
                  <a:prstClr val="black"/>
                </a:solidFill>
                <a:effectLst/>
                <a:uLnTx/>
                <a:uFillTx/>
                <a:latin typeface="Segoe UI Semilight"/>
                <a:ea typeface="+mn-ea"/>
                <a:cs typeface="+mn-cs"/>
              </a:rPr>
              <a:t>On-premises</a:t>
            </a:r>
          </a:p>
        </p:txBody>
      </p:sp>
      <p:pic>
        <p:nvPicPr>
          <p:cNvPr id="113"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33B7119A-A339-4924-8845-D1CD9018E7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6343" y="3914273"/>
            <a:ext cx="389575" cy="38349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11656A6D-5234-4C77-8023-0308683FBCB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10429019" y="3921665"/>
            <a:ext cx="344245" cy="533777"/>
          </a:xfrm>
          <a:prstGeom prst="rect">
            <a:avLst/>
          </a:prstGeom>
        </p:spPr>
      </p:pic>
      <p:pic>
        <p:nvPicPr>
          <p:cNvPr id="115" name="Picture 114">
            <a:extLst>
              <a:ext uri="{FF2B5EF4-FFF2-40B4-BE49-F238E27FC236}">
                <a16:creationId xmlns:a16="http://schemas.microsoft.com/office/drawing/2014/main" id="{C3ECFC8B-C606-4E7E-840A-E8DC7E4C3B6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10770036" y="3916516"/>
            <a:ext cx="358655" cy="533777"/>
          </a:xfrm>
          <a:prstGeom prst="rect">
            <a:avLst/>
          </a:prstGeom>
        </p:spPr>
      </p:pic>
      <p:sp>
        <p:nvSpPr>
          <p:cNvPr id="116" name="TextBox 115">
            <a:extLst>
              <a:ext uri="{FF2B5EF4-FFF2-40B4-BE49-F238E27FC236}">
                <a16:creationId xmlns:a16="http://schemas.microsoft.com/office/drawing/2014/main" id="{A44990A5-2DA8-4DAA-85E6-ACB24E5C8966}"/>
              </a:ext>
            </a:extLst>
          </p:cNvPr>
          <p:cNvSpPr txBox="1"/>
          <p:nvPr/>
        </p:nvSpPr>
        <p:spPr>
          <a:xfrm>
            <a:off x="11313761" y="3992372"/>
            <a:ext cx="759167"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mn-cs"/>
              </a:rPr>
              <a:t>Public IPs</a:t>
            </a:r>
          </a:p>
        </p:txBody>
      </p:sp>
      <p:sp>
        <p:nvSpPr>
          <p:cNvPr id="120" name="TextBox 119">
            <a:extLst>
              <a:ext uri="{FF2B5EF4-FFF2-40B4-BE49-F238E27FC236}">
                <a16:creationId xmlns:a16="http://schemas.microsoft.com/office/drawing/2014/main" id="{87C2B851-7E5E-4BD6-9037-C5A48A6E2258}"/>
              </a:ext>
            </a:extLst>
          </p:cNvPr>
          <p:cNvSpPr txBox="1"/>
          <p:nvPr/>
        </p:nvSpPr>
        <p:spPr>
          <a:xfrm>
            <a:off x="7844437" y="4638116"/>
            <a:ext cx="1365624"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mn-cs"/>
              </a:rPr>
              <a:t>ER Private Peering/VPN Tunnel</a:t>
            </a:r>
          </a:p>
        </p:txBody>
      </p:sp>
      <p:sp>
        <p:nvSpPr>
          <p:cNvPr id="122" name="TextBox 121">
            <a:extLst>
              <a:ext uri="{FF2B5EF4-FFF2-40B4-BE49-F238E27FC236}">
                <a16:creationId xmlns:a16="http://schemas.microsoft.com/office/drawing/2014/main" id="{B09DC629-058F-4102-A7F6-124BE212DCD0}"/>
              </a:ext>
            </a:extLst>
          </p:cNvPr>
          <p:cNvSpPr txBox="1"/>
          <p:nvPr/>
        </p:nvSpPr>
        <p:spPr>
          <a:xfrm>
            <a:off x="6296373" y="1580145"/>
            <a:ext cx="146642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VNet</a:t>
            </a:r>
          </a:p>
        </p:txBody>
      </p:sp>
      <p:pic>
        <p:nvPicPr>
          <p:cNvPr id="123" name="Picture 2" descr="image004">
            <a:extLst>
              <a:ext uri="{FF2B5EF4-FFF2-40B4-BE49-F238E27FC236}">
                <a16:creationId xmlns:a16="http://schemas.microsoft.com/office/drawing/2014/main" id="{59A016DA-364D-497A-9C0E-86F639A527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4995" y="2218972"/>
            <a:ext cx="1111092" cy="1140614"/>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124" name="Straight Connector 123">
            <a:extLst>
              <a:ext uri="{FF2B5EF4-FFF2-40B4-BE49-F238E27FC236}">
                <a16:creationId xmlns:a16="http://schemas.microsoft.com/office/drawing/2014/main" id="{860032C7-0DC4-47D5-8EB4-B19B3B5A2C79}"/>
              </a:ext>
            </a:extLst>
          </p:cNvPr>
          <p:cNvCxnSpPr>
            <a:cxnSpLocks/>
          </p:cNvCxnSpPr>
          <p:nvPr/>
        </p:nvCxnSpPr>
        <p:spPr>
          <a:xfrm flipV="1">
            <a:off x="8969417" y="3063550"/>
            <a:ext cx="1095301" cy="24723"/>
          </a:xfrm>
          <a:prstGeom prst="line">
            <a:avLst/>
          </a:prstGeom>
          <a:solidFill>
            <a:schemeClr val="bg1">
              <a:lumMod val="95000"/>
            </a:schemeClr>
          </a:solidFill>
          <a:ln w="34925">
            <a:solidFill>
              <a:srgbClr val="00B05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CA06D9D8-6711-4EC3-9663-A9F90D965850}"/>
              </a:ext>
            </a:extLst>
          </p:cNvPr>
          <p:cNvSpPr txBox="1"/>
          <p:nvPr/>
        </p:nvSpPr>
        <p:spPr>
          <a:xfrm>
            <a:off x="6325963" y="4297766"/>
            <a:ext cx="1259909"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light"/>
                <a:ea typeface="+mn-ea"/>
                <a:cs typeface="+mn-cs"/>
              </a:rPr>
              <a:t>Deny “Internet” outbound</a:t>
            </a:r>
          </a:p>
        </p:txBody>
      </p:sp>
      <p:cxnSp>
        <p:nvCxnSpPr>
          <p:cNvPr id="138" name="Connector: Elbow 137">
            <a:extLst>
              <a:ext uri="{FF2B5EF4-FFF2-40B4-BE49-F238E27FC236}">
                <a16:creationId xmlns:a16="http://schemas.microsoft.com/office/drawing/2014/main" id="{B7313ACD-5982-47AD-B1CE-B5659679D595}"/>
              </a:ext>
            </a:extLst>
          </p:cNvPr>
          <p:cNvCxnSpPr>
            <a:cxnSpLocks/>
            <a:stCxn id="108" idx="0"/>
            <a:endCxn id="123" idx="2"/>
          </p:cNvCxnSpPr>
          <p:nvPr/>
        </p:nvCxnSpPr>
        <p:spPr>
          <a:xfrm rot="5400000" flipH="1" flipV="1">
            <a:off x="7938738" y="3260306"/>
            <a:ext cx="412523" cy="611084"/>
          </a:xfrm>
          <a:prstGeom prst="bentConnector3">
            <a:avLst>
              <a:gd name="adj1" fmla="val 50000"/>
            </a:avLst>
          </a:prstGeom>
          <a:solidFill>
            <a:schemeClr val="bg1">
              <a:lumMod val="95000"/>
            </a:schemeClr>
          </a:solidFill>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88DFDEBA-D023-48FE-AC59-284C508CD47F}"/>
              </a:ext>
            </a:extLst>
          </p:cNvPr>
          <p:cNvSpPr txBox="1"/>
          <p:nvPr/>
        </p:nvSpPr>
        <p:spPr>
          <a:xfrm>
            <a:off x="8074768" y="3642960"/>
            <a:ext cx="1172580"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mn-cs"/>
              </a:rPr>
              <a:t>Private Endpoint</a:t>
            </a:r>
          </a:p>
        </p:txBody>
      </p:sp>
      <p:cxnSp>
        <p:nvCxnSpPr>
          <p:cNvPr id="142" name="Straight Connector 141">
            <a:extLst>
              <a:ext uri="{FF2B5EF4-FFF2-40B4-BE49-F238E27FC236}">
                <a16:creationId xmlns:a16="http://schemas.microsoft.com/office/drawing/2014/main" id="{22AC3012-4BDD-483D-A23C-FF5A780334F0}"/>
              </a:ext>
            </a:extLst>
          </p:cNvPr>
          <p:cNvCxnSpPr>
            <a:cxnSpLocks/>
          </p:cNvCxnSpPr>
          <p:nvPr/>
        </p:nvCxnSpPr>
        <p:spPr>
          <a:xfrm>
            <a:off x="6028755" y="1690688"/>
            <a:ext cx="0" cy="4619883"/>
          </a:xfrm>
          <a:prstGeom prst="line">
            <a:avLst/>
          </a:prstGeom>
          <a:ln w="41275"/>
        </p:spPr>
        <p:style>
          <a:lnRef idx="3">
            <a:schemeClr val="accent1"/>
          </a:lnRef>
          <a:fillRef idx="0">
            <a:schemeClr val="accent1"/>
          </a:fillRef>
          <a:effectRef idx="2">
            <a:schemeClr val="accent1"/>
          </a:effectRef>
          <a:fontRef idx="minor">
            <a:schemeClr val="tx1"/>
          </a:fontRef>
        </p:style>
      </p:cxnSp>
      <p:sp>
        <p:nvSpPr>
          <p:cNvPr id="144" name="TextBox 143">
            <a:extLst>
              <a:ext uri="{FF2B5EF4-FFF2-40B4-BE49-F238E27FC236}">
                <a16:creationId xmlns:a16="http://schemas.microsoft.com/office/drawing/2014/main" id="{9E0D5177-9207-414A-BA9A-21B516921E2C}"/>
              </a:ext>
            </a:extLst>
          </p:cNvPr>
          <p:cNvSpPr txBox="1"/>
          <p:nvPr/>
        </p:nvSpPr>
        <p:spPr>
          <a:xfrm>
            <a:off x="8147665" y="2109487"/>
            <a:ext cx="759167"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mn-cs"/>
              </a:rPr>
              <a:t>Private IP</a:t>
            </a:r>
          </a:p>
        </p:txBody>
      </p:sp>
      <p:sp>
        <p:nvSpPr>
          <p:cNvPr id="156" name="TextBox 155">
            <a:extLst>
              <a:ext uri="{FF2B5EF4-FFF2-40B4-BE49-F238E27FC236}">
                <a16:creationId xmlns:a16="http://schemas.microsoft.com/office/drawing/2014/main" id="{A65B7378-3D0F-4A18-B741-557503630FB9}"/>
              </a:ext>
            </a:extLst>
          </p:cNvPr>
          <p:cNvSpPr txBox="1"/>
          <p:nvPr/>
        </p:nvSpPr>
        <p:spPr>
          <a:xfrm>
            <a:off x="10578952" y="4482432"/>
            <a:ext cx="1466421" cy="69233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sngStrike" kern="1200" cap="none" spc="0" normalizeH="0" baseline="0" noProof="0">
                <a:ln>
                  <a:noFill/>
                </a:ln>
                <a:solidFill>
                  <a:srgbClr val="FF0000"/>
                </a:solidFill>
                <a:effectLst/>
                <a:uLnTx/>
                <a:uFillTx/>
                <a:latin typeface="Calibri" panose="020F0502020204030204"/>
                <a:ea typeface="+mn-ea"/>
                <a:cs typeface="+mn-cs"/>
              </a:rPr>
              <a:t>On-Prem: NATIP</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prstClr val="black"/>
                </a:solidFill>
                <a:effectLst/>
                <a:uLnTx/>
                <a:uFillTx/>
                <a:latin typeface="Calibri" panose="020F0502020204030204"/>
                <a:ea typeface="+mn-ea"/>
                <a:cs typeface="+mn-cs"/>
              </a:rPr>
              <a:t>Deny Internet</a:t>
            </a:r>
          </a:p>
        </p:txBody>
      </p:sp>
      <p:sp>
        <p:nvSpPr>
          <p:cNvPr id="157" name="TextBox 156">
            <a:extLst>
              <a:ext uri="{FF2B5EF4-FFF2-40B4-BE49-F238E27FC236}">
                <a16:creationId xmlns:a16="http://schemas.microsoft.com/office/drawing/2014/main" id="{C71AF754-64DA-4E3C-B494-F124C0733967}"/>
              </a:ext>
            </a:extLst>
          </p:cNvPr>
          <p:cNvSpPr txBox="1"/>
          <p:nvPr/>
        </p:nvSpPr>
        <p:spPr>
          <a:xfrm>
            <a:off x="4562334" y="4082862"/>
            <a:ext cx="1466421" cy="452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prstClr val="black"/>
                </a:solidFill>
                <a:effectLst/>
                <a:uLnTx/>
                <a:uFillTx/>
                <a:latin typeface="Calibri" panose="020F0502020204030204"/>
                <a:ea typeface="+mn-ea"/>
                <a:cs typeface="+mn-cs"/>
              </a:rPr>
              <a:t>On-Prem: NATIP</a:t>
            </a:r>
          </a:p>
        </p:txBody>
      </p:sp>
      <p:pic>
        <p:nvPicPr>
          <p:cNvPr id="173" name="Picture 172">
            <a:extLst>
              <a:ext uri="{FF2B5EF4-FFF2-40B4-BE49-F238E27FC236}">
                <a16:creationId xmlns:a16="http://schemas.microsoft.com/office/drawing/2014/main" id="{B5A8E0CF-F5CF-432A-86BC-3B59AB8AE42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4488029" y="3523601"/>
            <a:ext cx="358655" cy="533777"/>
          </a:xfrm>
          <a:prstGeom prst="rect">
            <a:avLst/>
          </a:prstGeom>
        </p:spPr>
      </p:pic>
      <p:pic>
        <p:nvPicPr>
          <p:cNvPr id="174" name="Picture 173">
            <a:extLst>
              <a:ext uri="{FF2B5EF4-FFF2-40B4-BE49-F238E27FC236}">
                <a16:creationId xmlns:a16="http://schemas.microsoft.com/office/drawing/2014/main" id="{7A941359-1845-4109-B555-DB75D6A2C6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11138561" y="3914459"/>
            <a:ext cx="358655" cy="533777"/>
          </a:xfrm>
          <a:prstGeom prst="rect">
            <a:avLst/>
          </a:prstGeom>
        </p:spPr>
      </p:pic>
      <p:cxnSp>
        <p:nvCxnSpPr>
          <p:cNvPr id="196" name="Connector: Elbow 195">
            <a:extLst>
              <a:ext uri="{FF2B5EF4-FFF2-40B4-BE49-F238E27FC236}">
                <a16:creationId xmlns:a16="http://schemas.microsoft.com/office/drawing/2014/main" id="{A24F42DC-1CAA-4D2C-9B7B-059D7D17CEEC}"/>
              </a:ext>
            </a:extLst>
          </p:cNvPr>
          <p:cNvCxnSpPr>
            <a:cxnSpLocks/>
          </p:cNvCxnSpPr>
          <p:nvPr/>
        </p:nvCxnSpPr>
        <p:spPr>
          <a:xfrm rot="16200000" flipV="1">
            <a:off x="7416112" y="4666761"/>
            <a:ext cx="839654" cy="3"/>
          </a:xfrm>
          <a:prstGeom prst="bentConnector3">
            <a:avLst>
              <a:gd name="adj1" fmla="val 50000"/>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
        <p:nvSpPr>
          <p:cNvPr id="200" name="globe_2">
            <a:extLst>
              <a:ext uri="{FF2B5EF4-FFF2-40B4-BE49-F238E27FC236}">
                <a16:creationId xmlns:a16="http://schemas.microsoft.com/office/drawing/2014/main" id="{8FA0FF59-9B8A-4625-B944-7DC65A010040}"/>
              </a:ext>
            </a:extLst>
          </p:cNvPr>
          <p:cNvSpPr>
            <a:spLocks noChangeAspect="1" noEditPoints="1"/>
          </p:cNvSpPr>
          <p:nvPr/>
        </p:nvSpPr>
        <p:spPr bwMode="auto">
          <a:xfrm>
            <a:off x="4443221" y="4946438"/>
            <a:ext cx="407918" cy="3819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chemeClr val="bg1">
              <a:lumMod val="95000"/>
            </a:schemeClr>
          </a:solidFill>
          <a:ln w="19050" cap="flat">
            <a:solidFill>
              <a:srgbClr val="5B9BD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02" name="Straight Arrow Connector 201">
            <a:extLst>
              <a:ext uri="{FF2B5EF4-FFF2-40B4-BE49-F238E27FC236}">
                <a16:creationId xmlns:a16="http://schemas.microsoft.com/office/drawing/2014/main" id="{6E1D5085-2354-48B3-9A1E-4D60D58B5C58}"/>
              </a:ext>
            </a:extLst>
          </p:cNvPr>
          <p:cNvCxnSpPr>
            <a:cxnSpLocks/>
            <a:endCxn id="173" idx="1"/>
          </p:cNvCxnSpPr>
          <p:nvPr/>
        </p:nvCxnSpPr>
        <p:spPr>
          <a:xfrm flipV="1">
            <a:off x="4667357" y="3969817"/>
            <a:ext cx="0" cy="868354"/>
          </a:xfrm>
          <a:prstGeom prst="straightConnector1">
            <a:avLst/>
          </a:prstGeom>
          <a:ln w="317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06" name="Picture 205">
            <a:extLst>
              <a:ext uri="{FF2B5EF4-FFF2-40B4-BE49-F238E27FC236}">
                <a16:creationId xmlns:a16="http://schemas.microsoft.com/office/drawing/2014/main" id="{498504FE-A695-4005-BE36-266D13A40B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5872" y="4638116"/>
            <a:ext cx="402358" cy="440364"/>
          </a:xfrm>
          <a:prstGeom prst="rect">
            <a:avLst/>
          </a:prstGeom>
        </p:spPr>
      </p:pic>
      <p:pic>
        <p:nvPicPr>
          <p:cNvPr id="207" name="Picture 206">
            <a:extLst>
              <a:ext uri="{FF2B5EF4-FFF2-40B4-BE49-F238E27FC236}">
                <a16:creationId xmlns:a16="http://schemas.microsoft.com/office/drawing/2014/main" id="{95E7553F-6F02-40C4-B63D-1E7961B03F9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82194" y="4595177"/>
            <a:ext cx="402358" cy="440364"/>
          </a:xfrm>
          <a:prstGeom prst="rect">
            <a:avLst/>
          </a:prstGeom>
        </p:spPr>
      </p:pic>
      <p:grpSp>
        <p:nvGrpSpPr>
          <p:cNvPr id="64" name="Group 63">
            <a:extLst>
              <a:ext uri="{FF2B5EF4-FFF2-40B4-BE49-F238E27FC236}">
                <a16:creationId xmlns:a16="http://schemas.microsoft.com/office/drawing/2014/main" id="{0F03ACC3-6F5E-49C4-A4B2-A69CE1EA9F97}"/>
              </a:ext>
            </a:extLst>
          </p:cNvPr>
          <p:cNvGrpSpPr/>
          <p:nvPr/>
        </p:nvGrpSpPr>
        <p:grpSpPr>
          <a:xfrm>
            <a:off x="3495862" y="1296193"/>
            <a:ext cx="1855648" cy="2302971"/>
            <a:chOff x="9370031" y="1643829"/>
            <a:chExt cx="1855648" cy="2302971"/>
          </a:xfrm>
        </p:grpSpPr>
        <p:pic>
          <p:nvPicPr>
            <p:cNvPr id="66" name="Picture 65">
              <a:extLst>
                <a:ext uri="{FF2B5EF4-FFF2-40B4-BE49-F238E27FC236}">
                  <a16:creationId xmlns:a16="http://schemas.microsoft.com/office/drawing/2014/main" id="{1F58C5E8-A0D9-4F4A-8F98-9D8D733984D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88739" y="1737749"/>
              <a:ext cx="395271" cy="395271"/>
            </a:xfrm>
            <a:prstGeom prst="rect">
              <a:avLst/>
            </a:prstGeom>
          </p:spPr>
        </p:pic>
        <p:pic>
          <p:nvPicPr>
            <p:cNvPr id="81" name="Picture 80">
              <a:extLst>
                <a:ext uri="{FF2B5EF4-FFF2-40B4-BE49-F238E27FC236}">
                  <a16:creationId xmlns:a16="http://schemas.microsoft.com/office/drawing/2014/main" id="{D75F5176-D85F-4A63-8824-ADE769AE792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60952" y="2351581"/>
              <a:ext cx="271989" cy="271989"/>
            </a:xfrm>
            <a:prstGeom prst="rect">
              <a:avLst/>
            </a:prstGeom>
          </p:spPr>
        </p:pic>
        <p:pic>
          <p:nvPicPr>
            <p:cNvPr id="83" name="Picture 82">
              <a:extLst>
                <a:ext uri="{FF2B5EF4-FFF2-40B4-BE49-F238E27FC236}">
                  <a16:creationId xmlns:a16="http://schemas.microsoft.com/office/drawing/2014/main" id="{933C1F2F-AB4A-425D-83B8-BB25FBEA42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07406" y="2917880"/>
              <a:ext cx="425650" cy="425650"/>
            </a:xfrm>
            <a:prstGeom prst="rect">
              <a:avLst/>
            </a:prstGeom>
          </p:spPr>
        </p:pic>
        <p:pic>
          <p:nvPicPr>
            <p:cNvPr id="85" name="Picture 84">
              <a:extLst>
                <a:ext uri="{FF2B5EF4-FFF2-40B4-BE49-F238E27FC236}">
                  <a16:creationId xmlns:a16="http://schemas.microsoft.com/office/drawing/2014/main" id="{FC0DD9FD-CD88-4747-ACCE-E4C274DB564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127948" y="2854119"/>
              <a:ext cx="328574" cy="328574"/>
            </a:xfrm>
            <a:prstGeom prst="rect">
              <a:avLst/>
            </a:prstGeom>
          </p:spPr>
        </p:pic>
        <p:pic>
          <p:nvPicPr>
            <p:cNvPr id="86" name="Picture 85">
              <a:extLst>
                <a:ext uri="{FF2B5EF4-FFF2-40B4-BE49-F238E27FC236}">
                  <a16:creationId xmlns:a16="http://schemas.microsoft.com/office/drawing/2014/main" id="{05224753-DF79-400C-9016-E21D83608AE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13576" y="2817085"/>
              <a:ext cx="345495" cy="345495"/>
            </a:xfrm>
            <a:prstGeom prst="rect">
              <a:avLst/>
            </a:prstGeom>
          </p:spPr>
        </p:pic>
        <p:pic>
          <p:nvPicPr>
            <p:cNvPr id="87" name="Picture 8" descr="Image result for azure postgresql">
              <a:extLst>
                <a:ext uri="{FF2B5EF4-FFF2-40B4-BE49-F238E27FC236}">
                  <a16:creationId xmlns:a16="http://schemas.microsoft.com/office/drawing/2014/main" id="{251CDA4A-056E-4320-B11F-77C22298000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476828" y="2280450"/>
              <a:ext cx="669758" cy="35162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61A661FD-B88B-4554-B858-4B0EB73A5B75}"/>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546939" y="3446304"/>
              <a:ext cx="390491" cy="390491"/>
            </a:xfrm>
            <a:prstGeom prst="rect">
              <a:avLst/>
            </a:prstGeom>
          </p:spPr>
        </p:pic>
        <p:pic>
          <p:nvPicPr>
            <p:cNvPr id="91" name="Picture 2" descr="Related image">
              <a:extLst>
                <a:ext uri="{FF2B5EF4-FFF2-40B4-BE49-F238E27FC236}">
                  <a16:creationId xmlns:a16="http://schemas.microsoft.com/office/drawing/2014/main" id="{2EF074D1-5A18-4BD0-9984-21F70EFE5E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73342" y="3443795"/>
              <a:ext cx="752337" cy="3949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Image result for azure maria db">
              <a:extLst>
                <a:ext uri="{FF2B5EF4-FFF2-40B4-BE49-F238E27FC236}">
                  <a16:creationId xmlns:a16="http://schemas.microsoft.com/office/drawing/2014/main" id="{EC8FA1DA-6A04-439B-8964-A5C4E2795A7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48393" y="3391078"/>
              <a:ext cx="522099" cy="52209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DAFB0B38-6B0B-46A3-87BB-A147F01AD60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073536" y="1699593"/>
              <a:ext cx="395895" cy="395895"/>
            </a:xfrm>
            <a:prstGeom prst="rect">
              <a:avLst/>
            </a:prstGeom>
          </p:spPr>
        </p:pic>
        <p:pic>
          <p:nvPicPr>
            <p:cNvPr id="97" name="Picture 96">
              <a:extLst>
                <a:ext uri="{FF2B5EF4-FFF2-40B4-BE49-F238E27FC236}">
                  <a16:creationId xmlns:a16="http://schemas.microsoft.com/office/drawing/2014/main" id="{0DA0F065-EFB4-45EA-BE16-F650CAD2505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06050" y="2301843"/>
              <a:ext cx="372060" cy="372060"/>
            </a:xfrm>
            <a:prstGeom prst="rect">
              <a:avLst/>
            </a:prstGeom>
          </p:spPr>
        </p:pic>
        <p:pic>
          <p:nvPicPr>
            <p:cNvPr id="104" name="Picture 2" descr="Image result for azure storage">
              <a:extLst>
                <a:ext uri="{FF2B5EF4-FFF2-40B4-BE49-F238E27FC236}">
                  <a16:creationId xmlns:a16="http://schemas.microsoft.com/office/drawing/2014/main" id="{F9C4D1DB-9AD5-4AF2-A379-081C8F24058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69771" y="1738908"/>
              <a:ext cx="453137" cy="453137"/>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465C032D-9517-41FE-9D24-B2E80F4C0A23}"/>
                </a:ext>
              </a:extLst>
            </p:cNvPr>
            <p:cNvSpPr/>
            <p:nvPr/>
          </p:nvSpPr>
          <p:spPr bwMode="auto">
            <a:xfrm>
              <a:off x="9370031" y="1643829"/>
              <a:ext cx="1736333" cy="2302971"/>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67C8CDF-061D-443C-8F54-CD392854B8AB}"/>
              </a:ext>
            </a:extLst>
          </p:cNvPr>
          <p:cNvGrpSpPr/>
          <p:nvPr/>
        </p:nvGrpSpPr>
        <p:grpSpPr>
          <a:xfrm>
            <a:off x="9964978" y="1681975"/>
            <a:ext cx="1855648" cy="2302971"/>
            <a:chOff x="9370031" y="1643829"/>
            <a:chExt cx="1855648" cy="2302971"/>
          </a:xfrm>
        </p:grpSpPr>
        <p:pic>
          <p:nvPicPr>
            <p:cNvPr id="107" name="Picture 106">
              <a:extLst>
                <a:ext uri="{FF2B5EF4-FFF2-40B4-BE49-F238E27FC236}">
                  <a16:creationId xmlns:a16="http://schemas.microsoft.com/office/drawing/2014/main" id="{4C2DD732-59F9-46AB-B1AD-150A1CC23A7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88739" y="1737749"/>
              <a:ext cx="395271" cy="395271"/>
            </a:xfrm>
            <a:prstGeom prst="rect">
              <a:avLst/>
            </a:prstGeom>
          </p:spPr>
        </p:pic>
        <p:pic>
          <p:nvPicPr>
            <p:cNvPr id="112" name="Picture 111">
              <a:extLst>
                <a:ext uri="{FF2B5EF4-FFF2-40B4-BE49-F238E27FC236}">
                  <a16:creationId xmlns:a16="http://schemas.microsoft.com/office/drawing/2014/main" id="{060F84CC-91F8-4F88-A542-2A415230DB6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60952" y="2351581"/>
              <a:ext cx="271989" cy="271989"/>
            </a:xfrm>
            <a:prstGeom prst="rect">
              <a:avLst/>
            </a:prstGeom>
          </p:spPr>
        </p:pic>
        <p:pic>
          <p:nvPicPr>
            <p:cNvPr id="117" name="Picture 116">
              <a:extLst>
                <a:ext uri="{FF2B5EF4-FFF2-40B4-BE49-F238E27FC236}">
                  <a16:creationId xmlns:a16="http://schemas.microsoft.com/office/drawing/2014/main" id="{3654176B-4D98-4BBB-BF51-EE5159556B9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07406" y="2917880"/>
              <a:ext cx="425650" cy="425650"/>
            </a:xfrm>
            <a:prstGeom prst="rect">
              <a:avLst/>
            </a:prstGeom>
          </p:spPr>
        </p:pic>
        <p:pic>
          <p:nvPicPr>
            <p:cNvPr id="118" name="Picture 117">
              <a:extLst>
                <a:ext uri="{FF2B5EF4-FFF2-40B4-BE49-F238E27FC236}">
                  <a16:creationId xmlns:a16="http://schemas.microsoft.com/office/drawing/2014/main" id="{AA9CD9E9-B3C3-4B3D-A0B5-D7FAD37C82B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127948" y="2854119"/>
              <a:ext cx="328574" cy="328574"/>
            </a:xfrm>
            <a:prstGeom prst="rect">
              <a:avLst/>
            </a:prstGeom>
          </p:spPr>
        </p:pic>
        <p:pic>
          <p:nvPicPr>
            <p:cNvPr id="119" name="Picture 118">
              <a:extLst>
                <a:ext uri="{FF2B5EF4-FFF2-40B4-BE49-F238E27FC236}">
                  <a16:creationId xmlns:a16="http://schemas.microsoft.com/office/drawing/2014/main" id="{301DFFBF-FA32-406A-8D2D-FE547F432DA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13576" y="2817085"/>
              <a:ext cx="345495" cy="345495"/>
            </a:xfrm>
            <a:prstGeom prst="rect">
              <a:avLst/>
            </a:prstGeom>
          </p:spPr>
        </p:pic>
        <p:pic>
          <p:nvPicPr>
            <p:cNvPr id="121" name="Picture 8" descr="Image result for azure postgresql">
              <a:extLst>
                <a:ext uri="{FF2B5EF4-FFF2-40B4-BE49-F238E27FC236}">
                  <a16:creationId xmlns:a16="http://schemas.microsoft.com/office/drawing/2014/main" id="{6A639651-7570-4BE7-ACC3-D4025593FDF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476828" y="2280450"/>
              <a:ext cx="669758" cy="351623"/>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42F0940D-C0B5-4323-9A8A-5A9B51639188}"/>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546939" y="3446304"/>
              <a:ext cx="390491" cy="390491"/>
            </a:xfrm>
            <a:prstGeom prst="rect">
              <a:avLst/>
            </a:prstGeom>
          </p:spPr>
        </p:pic>
        <p:pic>
          <p:nvPicPr>
            <p:cNvPr id="126" name="Picture 2" descr="Related image">
              <a:extLst>
                <a:ext uri="{FF2B5EF4-FFF2-40B4-BE49-F238E27FC236}">
                  <a16:creationId xmlns:a16="http://schemas.microsoft.com/office/drawing/2014/main" id="{1419BD53-53AC-4E53-A9D1-198A71EA57A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73342" y="3443795"/>
              <a:ext cx="752337" cy="394977"/>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4" descr="Image result for azure maria db">
              <a:extLst>
                <a:ext uri="{FF2B5EF4-FFF2-40B4-BE49-F238E27FC236}">
                  <a16:creationId xmlns:a16="http://schemas.microsoft.com/office/drawing/2014/main" id="{401396D9-D918-4FD9-819E-93B9C1FA15E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48393" y="3391078"/>
              <a:ext cx="522099" cy="522099"/>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7">
              <a:extLst>
                <a:ext uri="{FF2B5EF4-FFF2-40B4-BE49-F238E27FC236}">
                  <a16:creationId xmlns:a16="http://schemas.microsoft.com/office/drawing/2014/main" id="{E60D0FD8-0DA1-4867-878A-7075718D63A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073536" y="1699593"/>
              <a:ext cx="395895" cy="395895"/>
            </a:xfrm>
            <a:prstGeom prst="rect">
              <a:avLst/>
            </a:prstGeom>
          </p:spPr>
        </p:pic>
        <p:pic>
          <p:nvPicPr>
            <p:cNvPr id="129" name="Picture 128">
              <a:extLst>
                <a:ext uri="{FF2B5EF4-FFF2-40B4-BE49-F238E27FC236}">
                  <a16:creationId xmlns:a16="http://schemas.microsoft.com/office/drawing/2014/main" id="{3C0EE001-32B2-4DE8-ABF0-0D9969365D1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06050" y="2301843"/>
              <a:ext cx="372060" cy="372060"/>
            </a:xfrm>
            <a:prstGeom prst="rect">
              <a:avLst/>
            </a:prstGeom>
          </p:spPr>
        </p:pic>
        <p:pic>
          <p:nvPicPr>
            <p:cNvPr id="130" name="Picture 2" descr="Image result for azure storage">
              <a:extLst>
                <a:ext uri="{FF2B5EF4-FFF2-40B4-BE49-F238E27FC236}">
                  <a16:creationId xmlns:a16="http://schemas.microsoft.com/office/drawing/2014/main" id="{2F8DF1DB-A047-4908-A14B-3414E6D9D36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69771" y="1738908"/>
              <a:ext cx="453137" cy="453137"/>
            </a:xfrm>
            <a:prstGeom prst="rect">
              <a:avLst/>
            </a:prstGeom>
            <a:noFill/>
            <a:extLst>
              <a:ext uri="{909E8E84-426E-40DD-AFC4-6F175D3DCCD1}">
                <a14:hiddenFill xmlns:a14="http://schemas.microsoft.com/office/drawing/2010/main">
                  <a:solidFill>
                    <a:srgbClr val="FFFFFF"/>
                  </a:solidFill>
                </a14:hiddenFill>
              </a:ext>
            </a:extLst>
          </p:spPr>
        </p:pic>
        <p:sp>
          <p:nvSpPr>
            <p:cNvPr id="131" name="Rectangle 130">
              <a:extLst>
                <a:ext uri="{FF2B5EF4-FFF2-40B4-BE49-F238E27FC236}">
                  <a16:creationId xmlns:a16="http://schemas.microsoft.com/office/drawing/2014/main" id="{C7B1E995-5CA2-43C9-9675-31C435039B30}"/>
                </a:ext>
              </a:extLst>
            </p:cNvPr>
            <p:cNvSpPr/>
            <p:nvPr/>
          </p:nvSpPr>
          <p:spPr bwMode="auto">
            <a:xfrm>
              <a:off x="9370031" y="1643829"/>
              <a:ext cx="1736333" cy="2302971"/>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895635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412715"/>
            <a:ext cx="11306469" cy="403079"/>
          </a:xfrm>
        </p:spPr>
        <p:txBody>
          <a:bodyPr/>
          <a:lstStyle/>
          <a:p>
            <a:r>
              <a:rPr lang="en-US" sz="2800"/>
              <a:t>Kubernetes with Private Link</a:t>
            </a:r>
            <a:endParaRPr lang="en-US" sz="2800">
              <a:solidFill>
                <a:srgbClr val="0078D4"/>
              </a:solidFill>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281337" y="1967258"/>
            <a:ext cx="3320650"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568" b="0" spc="0">
                <a:solidFill>
                  <a:srgbClr val="0078D4"/>
                </a:solidFill>
                <a:latin typeface="Segoe UI" panose="020B0502040204020203" pitchFamily="34" charset="0"/>
              </a:rPr>
              <a:t>Kubernetes users communicate with API server 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281337" y="2958031"/>
            <a:ext cx="3320650" cy="4827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568" b="0" spc="0">
                <a:solidFill>
                  <a:srgbClr val="0078D4"/>
                </a:solidFill>
                <a:latin typeface="Segoe UI" panose="020B0502040204020203" pitchFamily="34" charset="0"/>
              </a:rPr>
              <a:t>Master nodes actively enforce desired state on worker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281337" y="3707422"/>
            <a:ext cx="3320650" cy="7238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568" b="0" spc="0">
                <a:solidFill>
                  <a:srgbClr val="0078D4"/>
                </a:solidFill>
                <a:latin typeface="Segoe UI" panose="020B0502040204020203" pitchFamily="34" charset="0"/>
              </a:rPr>
              <a:t>Today, communication between worker nodes and master nodes using a Public Endpoint (FQDN)</a:t>
            </a:r>
            <a:endParaRPr lang="en-US" sz="1568" spc="0">
              <a:solidFill>
                <a:srgbClr val="0078D4"/>
              </a:solidFill>
              <a:latin typeface="Segoe UI" panose="020B0502040204020203" pitchFamily="34" charset="0"/>
            </a:endParaRPr>
          </a:p>
        </p:txBody>
      </p:sp>
      <p:cxnSp>
        <p:nvCxnSpPr>
          <p:cNvPr id="35" name="Straight Connector 34">
            <a:extLst>
              <a:ext uri="{FF2B5EF4-FFF2-40B4-BE49-F238E27FC236}">
                <a16:creationId xmlns:a16="http://schemas.microsoft.com/office/drawing/2014/main" id="{51A5D4CB-2DA0-4874-9EF9-0867CA6A7969}"/>
              </a:ext>
            </a:extLst>
          </p:cNvPr>
          <p:cNvCxnSpPr>
            <a:cxnSpLocks/>
          </p:cNvCxnSpPr>
          <p:nvPr/>
        </p:nvCxnSpPr>
        <p:spPr>
          <a:xfrm>
            <a:off x="3763362" y="1289611"/>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D8B8FD90-BEE1-4831-8C9A-E621E8D629AF}"/>
              </a:ext>
            </a:extLst>
          </p:cNvPr>
          <p:cNvSpPr/>
          <p:nvPr/>
        </p:nvSpPr>
        <p:spPr bwMode="auto">
          <a:xfrm>
            <a:off x="4202478" y="2543535"/>
            <a:ext cx="2317065" cy="2373355"/>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200F6BF1-27D2-46A1-BBA2-F615C252D7E2}"/>
              </a:ext>
            </a:extLst>
          </p:cNvPr>
          <p:cNvGrpSpPr/>
          <p:nvPr/>
        </p:nvGrpSpPr>
        <p:grpSpPr>
          <a:xfrm>
            <a:off x="4957619" y="985120"/>
            <a:ext cx="806782" cy="1161687"/>
            <a:chOff x="10070502" y="1600600"/>
            <a:chExt cx="822960" cy="1184981"/>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610D1899-185F-4F7B-840F-7A4894DF458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8" name="Group 47">
              <a:extLst>
                <a:ext uri="{FF2B5EF4-FFF2-40B4-BE49-F238E27FC236}">
                  <a16:creationId xmlns:a16="http://schemas.microsoft.com/office/drawing/2014/main" id="{B640D0AD-9788-464A-BF58-8FFDFB411D03}"/>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0A5CCEE4-17F9-4A67-B143-54A7A4D06E57}"/>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080B1477-7820-407A-8B8E-D03B533591B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0" name="Group 49">
                <a:extLst>
                  <a:ext uri="{FF2B5EF4-FFF2-40B4-BE49-F238E27FC236}">
                    <a16:creationId xmlns:a16="http://schemas.microsoft.com/office/drawing/2014/main" id="{1DBEFA0A-635E-4032-97BF-A3DDD2843EC9}"/>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9E4E9353-2E7A-4B39-992E-632D4E09CAA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67D7FC27-199D-4A13-9A47-8079BF854213}"/>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38038574-2850-4F43-B43B-F6D908B7FA2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EF561697-6967-47E4-89B3-8F4EF4E01B99}"/>
              </a:ext>
            </a:extLst>
          </p:cNvPr>
          <p:cNvGrpSpPr/>
          <p:nvPr/>
        </p:nvGrpSpPr>
        <p:grpSpPr>
          <a:xfrm>
            <a:off x="5066179" y="2750256"/>
            <a:ext cx="589663" cy="689351"/>
            <a:chOff x="5225756" y="3078294"/>
            <a:chExt cx="601487" cy="703174"/>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85" name="Group 84">
            <a:extLst>
              <a:ext uri="{FF2B5EF4-FFF2-40B4-BE49-F238E27FC236}">
                <a16:creationId xmlns:a16="http://schemas.microsoft.com/office/drawing/2014/main" id="{E0C09C21-8C28-46A3-ACA0-83CA3376C761}"/>
              </a:ext>
            </a:extLst>
          </p:cNvPr>
          <p:cNvGrpSpPr/>
          <p:nvPr/>
        </p:nvGrpSpPr>
        <p:grpSpPr>
          <a:xfrm>
            <a:off x="4502148" y="3712402"/>
            <a:ext cx="1088630" cy="1141240"/>
            <a:chOff x="5112572" y="3960674"/>
            <a:chExt cx="1110459" cy="1164125"/>
          </a:xfrm>
        </p:grpSpPr>
        <p:sp>
          <p:nvSpPr>
            <p:cNvPr id="86" name="Title 1">
              <a:extLst>
                <a:ext uri="{FF2B5EF4-FFF2-40B4-BE49-F238E27FC236}">
                  <a16:creationId xmlns:a16="http://schemas.microsoft.com/office/drawing/2014/main" id="{54D16E87-8383-44E5-8384-76BEB7D1914F}"/>
                </a:ext>
              </a:extLst>
            </p:cNvPr>
            <p:cNvSpPr txBox="1">
              <a:spLocks/>
            </p:cNvSpPr>
            <p:nvPr/>
          </p:nvSpPr>
          <p:spPr>
            <a:xfrm>
              <a:off x="5112572" y="4878578"/>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i="1" spc="0">
                  <a:solidFill>
                    <a:srgbClr val="000000"/>
                  </a:solidFill>
                  <a:latin typeface="Segoe UI"/>
                  <a:cs typeface="Segoe UI Semibold" panose="020B0702040204020203" pitchFamily="34" charset="0"/>
                </a:rPr>
                <a:t>replication, namespace, </a:t>
              </a:r>
              <a:r>
                <a:rPr lang="en-US" sz="784" i="1" spc="0" err="1">
                  <a:solidFill>
                    <a:srgbClr val="000000"/>
                  </a:solidFill>
                  <a:latin typeface="Segoe UI"/>
                  <a:cs typeface="Segoe UI Semibold" panose="020B0702040204020203" pitchFamily="34" charset="0"/>
                </a:rPr>
                <a:t>serviceaccounts</a:t>
              </a:r>
              <a:r>
                <a:rPr lang="en-US" sz="784" i="1" spc="0">
                  <a:solidFill>
                    <a:srgbClr val="000000"/>
                  </a:solidFill>
                  <a:latin typeface="Segoe UI"/>
                  <a:cs typeface="Segoe UI Semibold" panose="020B0702040204020203" pitchFamily="34" charset="0"/>
                </a:rPr>
                <a:t>, etc.</a:t>
              </a:r>
            </a:p>
          </p:txBody>
        </p:sp>
        <p:grpSp>
          <p:nvGrpSpPr>
            <p:cNvPr id="87" name="Group 86">
              <a:extLst>
                <a:ext uri="{FF2B5EF4-FFF2-40B4-BE49-F238E27FC236}">
                  <a16:creationId xmlns:a16="http://schemas.microsoft.com/office/drawing/2014/main" id="{7CC75B00-F129-45CF-9CE9-D86DFCF499D2}"/>
                </a:ext>
              </a:extLst>
            </p:cNvPr>
            <p:cNvGrpSpPr/>
            <p:nvPr/>
          </p:nvGrpSpPr>
          <p:grpSpPr>
            <a:xfrm>
              <a:off x="5125453" y="3960674"/>
              <a:ext cx="601487" cy="826284"/>
              <a:chOff x="5175257" y="3960674"/>
              <a:chExt cx="601487" cy="826284"/>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91" name="Group 90">
            <a:extLst>
              <a:ext uri="{FF2B5EF4-FFF2-40B4-BE49-F238E27FC236}">
                <a16:creationId xmlns:a16="http://schemas.microsoft.com/office/drawing/2014/main" id="{17E7C667-D19F-47D1-9F58-D50777D57DE0}"/>
              </a:ext>
            </a:extLst>
          </p:cNvPr>
          <p:cNvGrpSpPr/>
          <p:nvPr/>
        </p:nvGrpSpPr>
        <p:grpSpPr>
          <a:xfrm>
            <a:off x="5617581" y="3831927"/>
            <a:ext cx="589663" cy="689351"/>
            <a:chOff x="6300176" y="4082594"/>
            <a:chExt cx="601487" cy="703174"/>
          </a:xfrm>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95" name="Straight Arrow Connector 94">
            <a:extLst>
              <a:ext uri="{FF2B5EF4-FFF2-40B4-BE49-F238E27FC236}">
                <a16:creationId xmlns:a16="http://schemas.microsoft.com/office/drawing/2014/main" id="{85C08549-E819-44D1-839E-7D48F59B3CE6}"/>
              </a:ext>
            </a:extLst>
          </p:cNvPr>
          <p:cNvCxnSpPr>
            <a:cxnSpLocks/>
            <a:stCxn id="47" idx="2"/>
            <a:endCxn id="82" idx="0"/>
          </p:cNvCxnSpPr>
          <p:nvPr/>
        </p:nvCxnSpPr>
        <p:spPr>
          <a:xfrm>
            <a:off x="5361010" y="2146806"/>
            <a:ext cx="1" cy="6034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Lst>
          </p:cNvPr>
          <p:cNvCxnSpPr>
            <a:stCxn id="89" idx="3"/>
            <a:endCxn id="83" idx="2"/>
          </p:cNvCxnSpPr>
          <p:nvPr/>
        </p:nvCxnSpPr>
        <p:spPr>
          <a:xfrm flipV="1">
            <a:off x="5071422" y="3439608"/>
            <a:ext cx="179285" cy="82128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Lst>
          </p:cNvPr>
          <p:cNvCxnSpPr>
            <a:cxnSpLocks/>
            <a:stCxn id="93" idx="1"/>
            <a:endCxn id="83" idx="2"/>
          </p:cNvCxnSpPr>
          <p:nvPr/>
        </p:nvCxnSpPr>
        <p:spPr>
          <a:xfrm rot="10800000">
            <a:off x="5471843" y="3439607"/>
            <a:ext cx="179285" cy="8201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0F8D6FF-53DA-486A-8A99-1DF4A1EEA3D7}"/>
              </a:ext>
            </a:extLst>
          </p:cNvPr>
          <p:cNvGrpSpPr/>
          <p:nvPr/>
        </p:nvGrpSpPr>
        <p:grpSpPr>
          <a:xfrm>
            <a:off x="4177025" y="5011117"/>
            <a:ext cx="523100" cy="523100"/>
            <a:chOff x="9475351" y="4318420"/>
            <a:chExt cx="533589" cy="533589"/>
          </a:xfrm>
        </p:grpSpPr>
        <p:sp>
          <p:nvSpPr>
            <p:cNvPr id="105" name="Rectangle: Rounded Corners 104">
              <a:extLst>
                <a:ext uri="{FF2B5EF4-FFF2-40B4-BE49-F238E27FC236}">
                  <a16:creationId xmlns:a16="http://schemas.microsoft.com/office/drawing/2014/main" id="{658B2FEB-D5C2-4DAE-88D6-1A4BD13BBBC4}"/>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112" name="Connector: Elbow 111">
            <a:extLst>
              <a:ext uri="{FF2B5EF4-FFF2-40B4-BE49-F238E27FC236}">
                <a16:creationId xmlns:a16="http://schemas.microsoft.com/office/drawing/2014/main" id="{D1238557-9C1F-4FD1-AF71-F6E5404D8AF8}"/>
              </a:ext>
            </a:extLst>
          </p:cNvPr>
          <p:cNvCxnSpPr>
            <a:stCxn id="83" idx="1"/>
            <a:endCxn id="106" idx="0"/>
          </p:cNvCxnSpPr>
          <p:nvPr/>
        </p:nvCxnSpPr>
        <p:spPr>
          <a:xfrm rot="10800000" flipV="1">
            <a:off x="4438576" y="3178057"/>
            <a:ext cx="661151" cy="183464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4202478" y="2351078"/>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Master node</a:t>
            </a:r>
          </a:p>
        </p:txBody>
      </p:sp>
      <p:sp>
        <p:nvSpPr>
          <p:cNvPr id="114" name="Rectangle: Rounded Corners 113">
            <a:extLst>
              <a:ext uri="{FF2B5EF4-FFF2-40B4-BE49-F238E27FC236}">
                <a16:creationId xmlns:a16="http://schemas.microsoft.com/office/drawing/2014/main" id="{941CD316-C0F2-4DC7-AB64-CE00E525E63B}"/>
              </a:ext>
            </a:extLst>
          </p:cNvPr>
          <p:cNvSpPr/>
          <p:nvPr/>
        </p:nvSpPr>
        <p:spPr bwMode="auto">
          <a:xfrm>
            <a:off x="9237727" y="1332549"/>
            <a:ext cx="2515743" cy="2273516"/>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9237727" y="1140091"/>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F7E728A8-0FF6-40AD-84D2-C20C68696F24}"/>
              </a:ext>
            </a:extLst>
          </p:cNvPr>
          <p:cNvGrpSpPr/>
          <p:nvPr/>
        </p:nvGrpSpPr>
        <p:grpSpPr>
          <a:xfrm>
            <a:off x="9709716" y="1423665"/>
            <a:ext cx="589663" cy="689351"/>
            <a:chOff x="8858748" y="1556518"/>
            <a:chExt cx="601487" cy="703174"/>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38253777-A2ED-4C2E-A80E-45F8455E4274}"/>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20" name="Rectangle 119">
            <a:extLst>
              <a:ext uri="{FF2B5EF4-FFF2-40B4-BE49-F238E27FC236}">
                <a16:creationId xmlns:a16="http://schemas.microsoft.com/office/drawing/2014/main" id="{34DA6850-E295-4AE0-B8BD-C19E9056A914}"/>
              </a:ext>
            </a:extLst>
          </p:cNvPr>
          <p:cNvSpPr/>
          <p:nvPr/>
        </p:nvSpPr>
        <p:spPr bwMode="auto">
          <a:xfrm>
            <a:off x="10088077" y="1626283"/>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8B5752A-BD0F-4ACB-94BE-8ED0FAA56C23}"/>
              </a:ext>
            </a:extLst>
          </p:cNvPr>
          <p:cNvSpPr/>
          <p:nvPr/>
        </p:nvSpPr>
        <p:spPr bwMode="auto">
          <a:xfrm>
            <a:off x="9782896" y="1924383"/>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24762A4F-76AE-49BE-A046-D7A594A0F733}"/>
              </a:ext>
            </a:extLst>
          </p:cNvPr>
          <p:cNvGrpSpPr/>
          <p:nvPr/>
        </p:nvGrpSpPr>
        <p:grpSpPr>
          <a:xfrm>
            <a:off x="10691818" y="1423665"/>
            <a:ext cx="589663" cy="689351"/>
            <a:chOff x="9860544" y="1556518"/>
            <a:chExt cx="601487" cy="703174"/>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A84DC4DB-A745-48EA-A1C7-A04586FCED91}"/>
              </a:ext>
            </a:extLst>
          </p:cNvPr>
          <p:cNvGrpSpPr/>
          <p:nvPr/>
        </p:nvGrpSpPr>
        <p:grpSpPr>
          <a:xfrm>
            <a:off x="9367658" y="2292706"/>
            <a:ext cx="2255879" cy="1160413"/>
            <a:chOff x="8509832" y="2442985"/>
            <a:chExt cx="2301114" cy="1183682"/>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796CB826-6141-4946-A13C-7813FAC7E959}"/>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BA682CA3-FD9F-4F97-BCB6-1C530E9A1E4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36" name="Group 135">
              <a:extLst>
                <a:ext uri="{FF2B5EF4-FFF2-40B4-BE49-F238E27FC236}">
                  <a16:creationId xmlns:a16="http://schemas.microsoft.com/office/drawing/2014/main" id="{F3FCCAF9-993F-40DA-A3A1-C7BF4601EA1B}"/>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458F0F0A-00F0-4078-B348-0766BF993CA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43" name="Straight Arrow Connector 142">
            <a:extLst>
              <a:ext uri="{FF2B5EF4-FFF2-40B4-BE49-F238E27FC236}">
                <a16:creationId xmlns:a16="http://schemas.microsoft.com/office/drawing/2014/main" id="{1BF8CAB3-AC9C-46FA-9EC2-DCF992456892}"/>
              </a:ext>
            </a:extLst>
          </p:cNvPr>
          <p:cNvCxnSpPr>
            <a:cxnSpLocks/>
          </p:cNvCxnSpPr>
          <p:nvPr/>
        </p:nvCxnSpPr>
        <p:spPr>
          <a:xfrm flipH="1">
            <a:off x="9807523" y="2113016"/>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Lst>
          </p:cNvPr>
          <p:cNvCxnSpPr>
            <a:cxnSpLocks/>
          </p:cNvCxnSpPr>
          <p:nvPr/>
        </p:nvCxnSpPr>
        <p:spPr>
          <a:xfrm flipH="1">
            <a:off x="11184739" y="2113017"/>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Lst>
          </p:cNvPr>
          <p:cNvCxnSpPr>
            <a:cxnSpLocks/>
          </p:cNvCxnSpPr>
          <p:nvPr/>
        </p:nvCxnSpPr>
        <p:spPr>
          <a:xfrm rot="16200000" flipH="1">
            <a:off x="10082642" y="2035186"/>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Lst>
          </p:cNvPr>
          <p:cNvCxnSpPr>
            <a:cxnSpLocks/>
          </p:cNvCxnSpPr>
          <p:nvPr/>
        </p:nvCxnSpPr>
        <p:spPr>
          <a:xfrm rot="5400000">
            <a:off x="10241477" y="1987517"/>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Lst>
          </p:cNvPr>
          <p:cNvSpPr/>
          <p:nvPr/>
        </p:nvSpPr>
        <p:spPr bwMode="auto">
          <a:xfrm>
            <a:off x="9237727" y="4182934"/>
            <a:ext cx="2515743" cy="227351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9237727" y="3990476"/>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73E5B875-D3EF-4A86-B7DA-C7D3EB4FED6F}"/>
              </a:ext>
            </a:extLst>
          </p:cNvPr>
          <p:cNvGrpSpPr/>
          <p:nvPr/>
        </p:nvGrpSpPr>
        <p:grpSpPr>
          <a:xfrm>
            <a:off x="9709716" y="4274050"/>
            <a:ext cx="589663" cy="689351"/>
            <a:chOff x="8858748" y="4464059"/>
            <a:chExt cx="601487" cy="703174"/>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71599EEF-CF9D-4F42-9D17-532FD1FD7905}"/>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53" name="Rectangle 152">
            <a:extLst>
              <a:ext uri="{FF2B5EF4-FFF2-40B4-BE49-F238E27FC236}">
                <a16:creationId xmlns:a16="http://schemas.microsoft.com/office/drawing/2014/main" id="{AFA6225E-82CB-42DC-BECE-8DEAE57FAAD5}"/>
              </a:ext>
            </a:extLst>
          </p:cNvPr>
          <p:cNvSpPr/>
          <p:nvPr/>
        </p:nvSpPr>
        <p:spPr bwMode="auto">
          <a:xfrm>
            <a:off x="10088077" y="4476667"/>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E35FD24C-6811-4A99-802E-2B9BAD42BAD5}"/>
              </a:ext>
            </a:extLst>
          </p:cNvPr>
          <p:cNvSpPr/>
          <p:nvPr/>
        </p:nvSpPr>
        <p:spPr bwMode="auto">
          <a:xfrm>
            <a:off x="9782896" y="4774768"/>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50082BE-C863-412C-9910-7D1A1FEE214A}"/>
              </a:ext>
            </a:extLst>
          </p:cNvPr>
          <p:cNvGrpSpPr/>
          <p:nvPr/>
        </p:nvGrpSpPr>
        <p:grpSpPr>
          <a:xfrm>
            <a:off x="10691818" y="4274050"/>
            <a:ext cx="589663" cy="689351"/>
            <a:chOff x="9860544" y="4464059"/>
            <a:chExt cx="601487" cy="703174"/>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8A0AED02-E6EF-4922-AC86-D352EDAF86F4}"/>
              </a:ext>
            </a:extLst>
          </p:cNvPr>
          <p:cNvGrpSpPr/>
          <p:nvPr/>
        </p:nvGrpSpPr>
        <p:grpSpPr>
          <a:xfrm>
            <a:off x="9367658" y="5143091"/>
            <a:ext cx="2255879" cy="1160413"/>
            <a:chOff x="8509832" y="5350526"/>
            <a:chExt cx="2301114" cy="1183682"/>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4708F8C2-5AC7-4515-BED3-C7DD6AE9C230}"/>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03E8594-9F9D-4B54-B1D7-AA4F2619408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69" name="Group 168">
              <a:extLst>
                <a:ext uri="{FF2B5EF4-FFF2-40B4-BE49-F238E27FC236}">
                  <a16:creationId xmlns:a16="http://schemas.microsoft.com/office/drawing/2014/main" id="{541ECFC9-8E25-492A-8E5F-29074E5D2727}"/>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4B389378-BF10-4E19-81A8-50FFF0D2068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76" name="Straight Arrow Connector 175">
            <a:extLst>
              <a:ext uri="{FF2B5EF4-FFF2-40B4-BE49-F238E27FC236}">
                <a16:creationId xmlns:a16="http://schemas.microsoft.com/office/drawing/2014/main" id="{ACCD2627-A4D9-4EEF-90FE-CFEF4171350F}"/>
              </a:ext>
            </a:extLst>
          </p:cNvPr>
          <p:cNvCxnSpPr>
            <a:cxnSpLocks/>
          </p:cNvCxnSpPr>
          <p:nvPr/>
        </p:nvCxnSpPr>
        <p:spPr>
          <a:xfrm flipH="1">
            <a:off x="9807523" y="4963401"/>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Lst>
          </p:cNvPr>
          <p:cNvCxnSpPr>
            <a:cxnSpLocks/>
          </p:cNvCxnSpPr>
          <p:nvPr/>
        </p:nvCxnSpPr>
        <p:spPr>
          <a:xfrm flipH="1">
            <a:off x="11184739" y="4963402"/>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Lst>
          </p:cNvPr>
          <p:cNvCxnSpPr>
            <a:cxnSpLocks/>
          </p:cNvCxnSpPr>
          <p:nvPr/>
        </p:nvCxnSpPr>
        <p:spPr>
          <a:xfrm rot="16200000" flipH="1">
            <a:off x="10082642" y="4885571"/>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Lst>
          </p:cNvPr>
          <p:cNvCxnSpPr>
            <a:cxnSpLocks/>
          </p:cNvCxnSpPr>
          <p:nvPr/>
        </p:nvCxnSpPr>
        <p:spPr>
          <a:xfrm rot="5400000">
            <a:off x="10241477" y="4837901"/>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3ABB1C6-0464-4F61-9CF7-E1F1F5159782}"/>
              </a:ext>
            </a:extLst>
          </p:cNvPr>
          <p:cNvCxnSpPr>
            <a:cxnSpLocks/>
            <a:stCxn id="184" idx="3"/>
          </p:cNvCxnSpPr>
          <p:nvPr/>
        </p:nvCxnSpPr>
        <p:spPr>
          <a:xfrm flipH="1">
            <a:off x="10986651" y="846313"/>
            <a:ext cx="83" cy="58482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1E4E4E49-2C12-46E7-A6E8-22C2C27624E3}"/>
              </a:ext>
            </a:extLst>
          </p:cNvPr>
          <p:cNvGrpSpPr/>
          <p:nvPr/>
        </p:nvGrpSpPr>
        <p:grpSpPr>
          <a:xfrm>
            <a:off x="10537297" y="289117"/>
            <a:ext cx="896425" cy="557196"/>
            <a:chOff x="9197760" y="536507"/>
            <a:chExt cx="914400" cy="568369"/>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gradFill>
                <a:latin typeface="Segoe UI"/>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sp>
        <p:nvSpPr>
          <p:cNvPr id="192" name="Rectangle 191">
            <a:extLst>
              <a:ext uri="{FF2B5EF4-FFF2-40B4-BE49-F238E27FC236}">
                <a16:creationId xmlns:a16="http://schemas.microsoft.com/office/drawing/2014/main" id="{4CD52856-CE8B-44C8-BAAB-141EE5406730}"/>
              </a:ext>
            </a:extLst>
          </p:cNvPr>
          <p:cNvSpPr/>
          <p:nvPr/>
        </p:nvSpPr>
        <p:spPr bwMode="auto">
          <a:xfrm>
            <a:off x="7521593" y="951507"/>
            <a:ext cx="4328201" cy="5665640"/>
          </a:xfrm>
          <a:prstGeom prst="rect">
            <a:avLst/>
          </a:prstGeom>
          <a:noFill/>
          <a:ln w="19050" cap="flat" cmpd="sng" algn="ctr">
            <a:solidFill>
              <a:srgbClr val="5B9BD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endParaRPr kumimoji="0" lang="en-US" sz="110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endParaRPr>
          </a:p>
        </p:txBody>
      </p:sp>
      <p:sp>
        <p:nvSpPr>
          <p:cNvPr id="195" name="Rectangle 194">
            <a:extLst>
              <a:ext uri="{FF2B5EF4-FFF2-40B4-BE49-F238E27FC236}">
                <a16:creationId xmlns:a16="http://schemas.microsoft.com/office/drawing/2014/main" id="{4CD52856-CE8B-44C8-BAAB-141EE5406730}"/>
              </a:ext>
            </a:extLst>
          </p:cNvPr>
          <p:cNvSpPr/>
          <p:nvPr/>
        </p:nvSpPr>
        <p:spPr bwMode="auto">
          <a:xfrm>
            <a:off x="3960846" y="951505"/>
            <a:ext cx="2776721" cy="5665641"/>
          </a:xfrm>
          <a:prstGeom prst="rect">
            <a:avLst/>
          </a:prstGeom>
          <a:noFill/>
          <a:ln w="19050" cap="flat" cmpd="sng" algn="ctr">
            <a:solidFill>
              <a:srgbClr val="5B9BD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endParaRPr kumimoji="0" lang="en-US" sz="110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endParaRPr>
          </a:p>
        </p:txBody>
      </p:sp>
      <p:sp>
        <p:nvSpPr>
          <p:cNvPr id="197" name="Title 1">
            <a:extLst>
              <a:ext uri="{FF2B5EF4-FFF2-40B4-BE49-F238E27FC236}">
                <a16:creationId xmlns:a16="http://schemas.microsoft.com/office/drawing/2014/main" id="{D56B895A-068A-4E1D-85FB-6DD97A1AC752}"/>
              </a:ext>
            </a:extLst>
          </p:cNvPr>
          <p:cNvSpPr txBox="1">
            <a:spLocks/>
          </p:cNvSpPr>
          <p:nvPr/>
        </p:nvSpPr>
        <p:spPr>
          <a:xfrm>
            <a:off x="5086204" y="6290913"/>
            <a:ext cx="1622661"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a:t>
            </a:r>
          </a:p>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Virtual Network</a:t>
            </a:r>
          </a:p>
        </p:txBody>
      </p:sp>
      <p:sp>
        <p:nvSpPr>
          <p:cNvPr id="198" name="Title 1">
            <a:extLst>
              <a:ext uri="{FF2B5EF4-FFF2-40B4-BE49-F238E27FC236}">
                <a16:creationId xmlns:a16="http://schemas.microsoft.com/office/drawing/2014/main" id="{D56B895A-068A-4E1D-85FB-6DD97A1AC752}"/>
              </a:ext>
            </a:extLst>
          </p:cNvPr>
          <p:cNvSpPr txBox="1">
            <a:spLocks/>
          </p:cNvSpPr>
          <p:nvPr/>
        </p:nvSpPr>
        <p:spPr>
          <a:xfrm>
            <a:off x="7552518" y="6275062"/>
            <a:ext cx="1622661"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Customer </a:t>
            </a:r>
          </a:p>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Virtual Network</a:t>
            </a:r>
          </a:p>
        </p:txBody>
      </p:sp>
      <p:pic>
        <p:nvPicPr>
          <p:cNvPr id="199" name="Picture 1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6279" y="6366436"/>
            <a:ext cx="297824" cy="297823"/>
          </a:xfrm>
          <a:prstGeom prst="rect">
            <a:avLst/>
          </a:prstGeom>
        </p:spPr>
      </p:pic>
      <p:pic>
        <p:nvPicPr>
          <p:cNvPr id="200" name="Picture 1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5057" y="6366436"/>
            <a:ext cx="297824" cy="297823"/>
          </a:xfrm>
          <a:prstGeom prst="rect">
            <a:avLst/>
          </a:prstGeom>
        </p:spPr>
      </p:pic>
      <p:sp>
        <p:nvSpPr>
          <p:cNvPr id="210" name="Freeform: Shape 68">
            <a:extLst>
              <a:ext uri="{FF2B5EF4-FFF2-40B4-BE49-F238E27FC236}">
                <a16:creationId xmlns:a16="http://schemas.microsoft.com/office/drawing/2014/main" id="{CF35E5B9-D1E9-4F11-B168-95C58499793E}"/>
              </a:ext>
            </a:extLst>
          </p:cNvPr>
          <p:cNvSpPr/>
          <p:nvPr/>
        </p:nvSpPr>
        <p:spPr bwMode="auto">
          <a:xfrm rot="5400000">
            <a:off x="6246931" y="2544522"/>
            <a:ext cx="120989" cy="137969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cmpd="sng" algn="ctr">
            <a:solidFill>
              <a:srgbClr val="00B050"/>
            </a:solidFill>
            <a:prstDash val="sysDot"/>
            <a:headEnd type="none" w="med" len="med"/>
            <a:tailEnd type="oval" w="med" len="med"/>
          </a:ln>
          <a:effectLst/>
        </p:spPr>
        <p:txBody>
          <a:bodyPr rtlCol="0" anchor="ctr"/>
          <a:lstStyle/>
          <a:p>
            <a:pPr marL="0" marR="0" lvl="0" indent="0" algn="ctr" defTabSz="685867"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nvGrpSpPr>
          <p:cNvPr id="213" name="Group 212">
            <a:extLst>
              <a:ext uri="{FF2B5EF4-FFF2-40B4-BE49-F238E27FC236}">
                <a16:creationId xmlns:a16="http://schemas.microsoft.com/office/drawing/2014/main" id="{1E4E4E49-2C12-46E7-A6E8-22C2C27624E3}"/>
              </a:ext>
            </a:extLst>
          </p:cNvPr>
          <p:cNvGrpSpPr/>
          <p:nvPr/>
        </p:nvGrpSpPr>
        <p:grpSpPr>
          <a:xfrm>
            <a:off x="6656093" y="2276411"/>
            <a:ext cx="896425" cy="706337"/>
            <a:chOff x="9197760" y="-30106"/>
            <a:chExt cx="914400" cy="720501"/>
          </a:xfrm>
        </p:grpSpPr>
        <p:sp>
          <p:nvSpPr>
            <p:cNvPr id="21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453028" y="-3010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gradFill>
                <a:latin typeface="Segoe UI"/>
              </a:endParaRPr>
            </a:p>
          </p:txBody>
        </p:sp>
        <p:sp>
          <p:nvSpPr>
            <p:cNvPr id="215" name="Title 1">
              <a:extLst>
                <a:ext uri="{FF2B5EF4-FFF2-40B4-BE49-F238E27FC236}">
                  <a16:creationId xmlns:a16="http://schemas.microsoft.com/office/drawing/2014/main" id="{66CD84C3-690D-4AC9-8226-5E01D7C2A79A}"/>
                </a:ext>
              </a:extLst>
            </p:cNvPr>
            <p:cNvSpPr txBox="1">
              <a:spLocks/>
            </p:cNvSpPr>
            <p:nvPr/>
          </p:nvSpPr>
          <p:spPr>
            <a:xfrm>
              <a:off x="9197760" y="536560"/>
              <a:ext cx="914400"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Public FQDN</a:t>
              </a:r>
            </a:p>
          </p:txBody>
        </p:sp>
      </p:grpSp>
      <p:cxnSp>
        <p:nvCxnSpPr>
          <p:cNvPr id="216" name="Elbow Connector 215"/>
          <p:cNvCxnSpPr>
            <a:cxnSpLocks/>
          </p:cNvCxnSpPr>
          <p:nvPr/>
        </p:nvCxnSpPr>
        <p:spPr>
          <a:xfrm rot="10800000">
            <a:off x="7211040" y="3178057"/>
            <a:ext cx="1845634" cy="3"/>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17" name="Rectangle 216"/>
          <p:cNvSpPr/>
          <p:nvPr/>
        </p:nvSpPr>
        <p:spPr>
          <a:xfrm>
            <a:off x="5801730" y="2166112"/>
            <a:ext cx="2752495" cy="1618702"/>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23" name="Title 16">
            <a:extLst>
              <a:ext uri="{FF2B5EF4-FFF2-40B4-BE49-F238E27FC236}">
                <a16:creationId xmlns:a16="http://schemas.microsoft.com/office/drawing/2014/main" id="{AAD1C7D4-00FA-49BC-9283-D329E8A35078}"/>
              </a:ext>
            </a:extLst>
          </p:cNvPr>
          <p:cNvSpPr txBox="1">
            <a:spLocks/>
          </p:cNvSpPr>
          <p:nvPr/>
        </p:nvSpPr>
        <p:spPr>
          <a:xfrm>
            <a:off x="283379" y="4645212"/>
            <a:ext cx="3387236" cy="19697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a:buFont typeface="+mj-lt"/>
              <a:buAutoNum type="arabicPeriod" startAt="4"/>
              <a:defRPr/>
            </a:pPr>
            <a:r>
              <a:rPr lang="en-US" sz="1600" b="0" spc="0">
                <a:solidFill>
                  <a:srgbClr val="0078D4"/>
                </a:solidFill>
                <a:latin typeface="Segoe UI" panose="020B0502040204020203" pitchFamily="34" charset="0"/>
              </a:rPr>
              <a:t>With Private Link, communication between worker nodes and master nodes using a Private Endpoint</a:t>
            </a:r>
            <a:endParaRPr lang="en-US" sz="1600" spc="0">
              <a:solidFill>
                <a:srgbClr val="0078D4"/>
              </a:solidFill>
              <a:latin typeface="Segoe UI" panose="020B0502040204020203" pitchFamily="34" charset="0"/>
            </a:endParaRPr>
          </a:p>
          <a:p>
            <a:pPr marL="342900" indent="-342900">
              <a:buFont typeface="+mj-lt"/>
              <a:buAutoNum type="arabicPeriod" startAt="4"/>
              <a:defRPr/>
            </a:pPr>
            <a:endParaRPr lang="en-US" sz="1600" b="0" spc="0">
              <a:solidFill>
                <a:srgbClr val="0078D4"/>
              </a:solidFill>
              <a:latin typeface="Segoe UI" panose="020B0502040204020203" pitchFamily="34" charset="0"/>
            </a:endParaRPr>
          </a:p>
          <a:p>
            <a:pPr marL="342900" indent="-342900">
              <a:buFont typeface="+mj-lt"/>
              <a:buAutoNum type="arabicPeriod" startAt="4"/>
              <a:defRPr/>
            </a:pPr>
            <a:endParaRPr lang="en-US" sz="1600" b="0" spc="0">
              <a:solidFill>
                <a:srgbClr val="0078D4"/>
              </a:solidFill>
              <a:latin typeface="Segoe UI" panose="020B0502040204020203" pitchFamily="34" charset="0"/>
            </a:endParaRPr>
          </a:p>
          <a:p>
            <a:pPr marL="342900" indent="-342900">
              <a:buFont typeface="+mj-lt"/>
              <a:buAutoNum type="arabicPeriod" startAt="4"/>
              <a:defRPr/>
            </a:pPr>
            <a:r>
              <a:rPr lang="en-US" sz="1600" err="1">
                <a:latin typeface="Calibri" panose="020F0502020204030204" pitchFamily="34" charset="0"/>
                <a:hlinkClick r:id="rId4"/>
              </a:rPr>
              <a:t>AzFW</a:t>
            </a:r>
            <a:r>
              <a:rPr lang="en-US" sz="1600">
                <a:latin typeface="Calibri" panose="020F0502020204030204" pitchFamily="34" charset="0"/>
                <a:hlinkClick r:id="rId4"/>
              </a:rPr>
              <a:t> For Analyzing Outgoing Traffic</a:t>
            </a:r>
            <a:endParaRPr lang="en-US" sz="1600"/>
          </a:p>
          <a:p>
            <a:pPr marL="342900" indent="-342900">
              <a:buFont typeface="+mj-lt"/>
              <a:buAutoNum type="arabicPeriod" startAt="4"/>
              <a:defRPr/>
            </a:pPr>
            <a:endParaRPr lang="en-US" sz="1600" b="0" spc="0">
              <a:solidFill>
                <a:srgbClr val="0078D4"/>
              </a:solidFill>
              <a:latin typeface="Segoe UI" panose="020B0502040204020203" pitchFamily="34" charset="0"/>
            </a:endParaRPr>
          </a:p>
        </p:txBody>
      </p:sp>
      <p:pic>
        <p:nvPicPr>
          <p:cNvPr id="228" name="Picture 2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3760" y="2923177"/>
            <a:ext cx="518275" cy="518275"/>
          </a:xfrm>
          <a:prstGeom prst="rect">
            <a:avLst/>
          </a:prstGeom>
        </p:spPr>
      </p:pic>
      <p:pic>
        <p:nvPicPr>
          <p:cNvPr id="229" name="Picture 2" descr="image004">
            <a:extLst>
              <a:ext uri="{FF2B5EF4-FFF2-40B4-BE49-F238E27FC236}">
                <a16:creationId xmlns:a16="http://schemas.microsoft.com/office/drawing/2014/main" id="{FC756D80-B245-43BA-99BA-5477B94CD5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405" y="2855666"/>
            <a:ext cx="658249" cy="65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0" name="Elbow Connector 229"/>
          <p:cNvCxnSpPr>
            <a:cxnSpLocks/>
            <a:stCxn id="229" idx="1"/>
            <a:endCxn id="228" idx="3"/>
          </p:cNvCxnSpPr>
          <p:nvPr/>
        </p:nvCxnSpPr>
        <p:spPr>
          <a:xfrm rot="10800000" flipV="1">
            <a:off x="6402035" y="3181139"/>
            <a:ext cx="1338370" cy="117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Elbow Connector 230"/>
          <p:cNvCxnSpPr>
            <a:cxnSpLocks/>
          </p:cNvCxnSpPr>
          <p:nvPr/>
        </p:nvCxnSpPr>
        <p:spPr>
          <a:xfrm rot="10800000">
            <a:off x="5625680" y="3181139"/>
            <a:ext cx="306526" cy="117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1" name="Connector: Elbow 179">
            <a:extLst>
              <a:ext uri="{FF2B5EF4-FFF2-40B4-BE49-F238E27FC236}">
                <a16:creationId xmlns:a16="http://schemas.microsoft.com/office/drawing/2014/main" id="{E84D0993-01B5-407D-A48E-2C35BD74A726}"/>
              </a:ext>
            </a:extLst>
          </p:cNvPr>
          <p:cNvCxnSpPr>
            <a:cxnSpLocks/>
          </p:cNvCxnSpPr>
          <p:nvPr/>
        </p:nvCxnSpPr>
        <p:spPr>
          <a:xfrm flipV="1">
            <a:off x="8369312" y="1860522"/>
            <a:ext cx="1373951" cy="1274766"/>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Connector: Elbow 180">
            <a:extLst>
              <a:ext uri="{FF2B5EF4-FFF2-40B4-BE49-F238E27FC236}">
                <a16:creationId xmlns:a16="http://schemas.microsoft.com/office/drawing/2014/main" id="{01B9354E-03D5-4143-9ACC-48519E22A872}"/>
              </a:ext>
            </a:extLst>
          </p:cNvPr>
          <p:cNvCxnSpPr>
            <a:cxnSpLocks/>
          </p:cNvCxnSpPr>
          <p:nvPr/>
        </p:nvCxnSpPr>
        <p:spPr>
          <a:xfrm>
            <a:off x="8369312" y="3236925"/>
            <a:ext cx="1373951" cy="1345686"/>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Oval 231">
            <a:extLst>
              <a:ext uri="{FF2B5EF4-FFF2-40B4-BE49-F238E27FC236}">
                <a16:creationId xmlns:a16="http://schemas.microsoft.com/office/drawing/2014/main" id="{9C9856F6-A441-4B8E-BC2E-324947929C34}"/>
              </a:ext>
            </a:extLst>
          </p:cNvPr>
          <p:cNvSpPr/>
          <p:nvPr/>
        </p:nvSpPr>
        <p:spPr bwMode="auto">
          <a:xfrm>
            <a:off x="9818722" y="4455193"/>
            <a:ext cx="282031" cy="282031"/>
          </a:xfrm>
          <a:prstGeom prst="ellipse">
            <a:avLst/>
          </a:prstGeom>
          <a:solidFill>
            <a:srgbClr val="D83B01"/>
          </a:solidFill>
          <a:ln w="9525" cap="flat" cmpd="sng" algn="ctr">
            <a:noFill/>
            <a:prstDash val="solid"/>
            <a:headEnd type="none" w="med" len="med"/>
            <a:tailEnd type="none" w="med" len="med"/>
          </a:ln>
          <a:effectLst/>
          <a:scene3d>
            <a:camera prst="orthographicFront"/>
            <a:lightRig rig="soft" dir="t">
              <a:rot lat="0" lon="0" rev="18600000"/>
            </a:lightRig>
          </a:scene3d>
          <a:sp3d prstMaterial="plastic">
            <a:bevelT w="127000" h="127000"/>
            <a:bevelB w="0"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Oval 232">
            <a:extLst>
              <a:ext uri="{FF2B5EF4-FFF2-40B4-BE49-F238E27FC236}">
                <a16:creationId xmlns:a16="http://schemas.microsoft.com/office/drawing/2014/main" id="{9C9856F6-A441-4B8E-BC2E-324947929C34}"/>
              </a:ext>
            </a:extLst>
          </p:cNvPr>
          <p:cNvSpPr/>
          <p:nvPr/>
        </p:nvSpPr>
        <p:spPr bwMode="auto">
          <a:xfrm>
            <a:off x="9827696" y="1694939"/>
            <a:ext cx="282031" cy="282031"/>
          </a:xfrm>
          <a:prstGeom prst="ellipse">
            <a:avLst/>
          </a:prstGeom>
          <a:solidFill>
            <a:srgbClr val="D83B01"/>
          </a:solidFill>
          <a:ln w="9525" cap="flat" cmpd="sng" algn="ctr">
            <a:noFill/>
            <a:prstDash val="solid"/>
            <a:headEnd type="none" w="med" len="med"/>
            <a:tailEnd type="none" w="med" len="med"/>
          </a:ln>
          <a:effectLst/>
          <a:scene3d>
            <a:camera prst="orthographicFront"/>
            <a:lightRig rig="soft" dir="t">
              <a:rot lat="0" lon="0" rev="18600000"/>
            </a:lightRig>
          </a:scene3d>
          <a:sp3d prstMaterial="plastic">
            <a:bevelT w="127000" h="127000"/>
            <a:bevelB w="0"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Title 1">
            <a:extLst>
              <a:ext uri="{FF2B5EF4-FFF2-40B4-BE49-F238E27FC236}">
                <a16:creationId xmlns:a16="http://schemas.microsoft.com/office/drawing/2014/main" id="{D56B895A-068A-4E1D-85FB-6DD97A1AC752}"/>
              </a:ext>
            </a:extLst>
          </p:cNvPr>
          <p:cNvSpPr txBox="1">
            <a:spLocks/>
          </p:cNvSpPr>
          <p:nvPr/>
        </p:nvSpPr>
        <p:spPr>
          <a:xfrm>
            <a:off x="7670416" y="2626269"/>
            <a:ext cx="69998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Private  </a:t>
            </a:r>
          </a:p>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Endpoint</a:t>
            </a:r>
          </a:p>
        </p:txBody>
      </p:sp>
      <p:pic>
        <p:nvPicPr>
          <p:cNvPr id="180" name="Picture 179"/>
          <p:cNvPicPr>
            <a:picLocks noChangeAspect="1"/>
          </p:cNvPicPr>
          <p:nvPr/>
        </p:nvPicPr>
        <p:blipFill>
          <a:blip r:embed="rId7"/>
          <a:stretch>
            <a:fillRect/>
          </a:stretch>
        </p:blipFill>
        <p:spPr>
          <a:xfrm>
            <a:off x="5505252" y="245371"/>
            <a:ext cx="578204" cy="686571"/>
          </a:xfrm>
          <a:prstGeom prst="rect">
            <a:avLst/>
          </a:prstGeom>
        </p:spPr>
      </p:pic>
      <p:cxnSp>
        <p:nvCxnSpPr>
          <p:cNvPr id="186" name="Connector: Elbow 96">
            <a:extLst>
              <a:ext uri="{FF2B5EF4-FFF2-40B4-BE49-F238E27FC236}">
                <a16:creationId xmlns:a16="http://schemas.microsoft.com/office/drawing/2014/main" id="{25F1A4CB-5692-4FFE-8C8C-B28FC21CC0E0}"/>
              </a:ext>
            </a:extLst>
          </p:cNvPr>
          <p:cNvCxnSpPr>
            <a:cxnSpLocks/>
            <a:stCxn id="180" idx="1"/>
            <a:endCxn id="46" idx="0"/>
          </p:cNvCxnSpPr>
          <p:nvPr/>
        </p:nvCxnSpPr>
        <p:spPr>
          <a:xfrm rot="10800000" flipV="1">
            <a:off x="5361012" y="588656"/>
            <a:ext cx="144241" cy="39646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7" name="Title 1">
            <a:extLst>
              <a:ext uri="{FF2B5EF4-FFF2-40B4-BE49-F238E27FC236}">
                <a16:creationId xmlns:a16="http://schemas.microsoft.com/office/drawing/2014/main" id="{D56B895A-068A-4E1D-85FB-6DD97A1AC752}"/>
              </a:ext>
            </a:extLst>
          </p:cNvPr>
          <p:cNvSpPr txBox="1">
            <a:spLocks/>
          </p:cNvSpPr>
          <p:nvPr/>
        </p:nvSpPr>
        <p:spPr>
          <a:xfrm>
            <a:off x="7429642" y="3920092"/>
            <a:ext cx="162266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Private Cluster</a:t>
            </a:r>
          </a:p>
        </p:txBody>
      </p:sp>
      <p:sp>
        <p:nvSpPr>
          <p:cNvPr id="188" name="Title 1">
            <a:extLst>
              <a:ext uri="{FF2B5EF4-FFF2-40B4-BE49-F238E27FC236}">
                <a16:creationId xmlns:a16="http://schemas.microsoft.com/office/drawing/2014/main" id="{D56B895A-068A-4E1D-85FB-6DD97A1AC752}"/>
              </a:ext>
            </a:extLst>
          </p:cNvPr>
          <p:cNvSpPr txBox="1">
            <a:spLocks/>
          </p:cNvSpPr>
          <p:nvPr/>
        </p:nvSpPr>
        <p:spPr>
          <a:xfrm>
            <a:off x="7420757" y="3930796"/>
            <a:ext cx="16226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Outbound to Internet </a:t>
            </a:r>
          </a:p>
        </p:txBody>
      </p:sp>
    </p:spTree>
    <p:extLst>
      <p:ext uri="{BB962C8B-B14F-4D97-AF65-F5344CB8AC3E}">
        <p14:creationId xmlns:p14="http://schemas.microsoft.com/office/powerpoint/2010/main" val="272127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up)">
                                      <p:cBhvr>
                                        <p:cTn id="14" dur="500"/>
                                        <p:tgtEl>
                                          <p:spTgt spid="9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fade">
                                      <p:cBhvr>
                                        <p:cTn id="26" dur="500"/>
                                        <p:tgtEl>
                                          <p:spTgt spid="10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par>
                                <p:cTn id="35" presetID="10"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500"/>
                                        <p:tgtEl>
                                          <p:spTgt spid="85"/>
                                        </p:tgtEl>
                                      </p:cBhvr>
                                    </p:animEffect>
                                  </p:childTnLst>
                                </p:cTn>
                              </p:par>
                              <p:par>
                                <p:cTn id="42" presetID="10" presetClass="entr" presetSubtype="0" fill="hold" nodeType="with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fade">
                                      <p:cBhvr>
                                        <p:cTn id="44" dur="500"/>
                                        <p:tgtEl>
                                          <p:spTgt spid="96"/>
                                        </p:tgtEl>
                                      </p:cBhvr>
                                    </p:animEffect>
                                  </p:childTnLst>
                                </p:cTn>
                              </p:par>
                            </p:childTnLst>
                          </p:cTn>
                        </p:par>
                        <p:par>
                          <p:cTn id="45" fill="hold">
                            <p:stCondLst>
                              <p:cond delay="1000"/>
                            </p:stCondLst>
                            <p:childTnLst>
                              <p:par>
                                <p:cTn id="46" presetID="53" presetClass="entr" presetSubtype="16"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Effect transition="in" filter="fade">
                                      <p:cBhvr>
                                        <p:cTn id="50" dur="500"/>
                                        <p:tgtEl>
                                          <p:spTgt spid="37"/>
                                        </p:tgtEl>
                                      </p:cBhvr>
                                    </p:animEffec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500"/>
                                        <p:tgtEl>
                                          <p:spTgt spid="1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14"/>
                                        </p:tgtEl>
                                        <p:attrNameLst>
                                          <p:attrName>style.visibility</p:attrName>
                                        </p:attrNameLst>
                                      </p:cBhvr>
                                      <p:to>
                                        <p:strVal val="visible"/>
                                      </p:to>
                                    </p:set>
                                    <p:anim calcmode="lin" valueType="num">
                                      <p:cBhvr>
                                        <p:cTn id="60" dur="500" fill="hold"/>
                                        <p:tgtEl>
                                          <p:spTgt spid="114"/>
                                        </p:tgtEl>
                                        <p:attrNameLst>
                                          <p:attrName>ppt_w</p:attrName>
                                        </p:attrNameLst>
                                      </p:cBhvr>
                                      <p:tavLst>
                                        <p:tav tm="0">
                                          <p:val>
                                            <p:fltVal val="0"/>
                                          </p:val>
                                        </p:tav>
                                        <p:tav tm="100000">
                                          <p:val>
                                            <p:strVal val="#ppt_w"/>
                                          </p:val>
                                        </p:tav>
                                      </p:tavLst>
                                    </p:anim>
                                    <p:anim calcmode="lin" valueType="num">
                                      <p:cBhvr>
                                        <p:cTn id="61" dur="500" fill="hold"/>
                                        <p:tgtEl>
                                          <p:spTgt spid="114"/>
                                        </p:tgtEl>
                                        <p:attrNameLst>
                                          <p:attrName>ppt_h</p:attrName>
                                        </p:attrNameLst>
                                      </p:cBhvr>
                                      <p:tavLst>
                                        <p:tav tm="0">
                                          <p:val>
                                            <p:fltVal val="0"/>
                                          </p:val>
                                        </p:tav>
                                        <p:tav tm="100000">
                                          <p:val>
                                            <p:strVal val="#ppt_h"/>
                                          </p:val>
                                        </p:tav>
                                      </p:tavLst>
                                    </p:anim>
                                    <p:animEffect transition="in" filter="fade">
                                      <p:cBhvr>
                                        <p:cTn id="62" dur="500"/>
                                        <p:tgtEl>
                                          <p:spTgt spid="11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47"/>
                                        </p:tgtEl>
                                        <p:attrNameLst>
                                          <p:attrName>style.visibility</p:attrName>
                                        </p:attrNameLst>
                                      </p:cBhvr>
                                      <p:to>
                                        <p:strVal val="visible"/>
                                      </p:to>
                                    </p:set>
                                    <p:anim calcmode="lin" valueType="num">
                                      <p:cBhvr>
                                        <p:cTn id="65" dur="500" fill="hold"/>
                                        <p:tgtEl>
                                          <p:spTgt spid="147"/>
                                        </p:tgtEl>
                                        <p:attrNameLst>
                                          <p:attrName>ppt_w</p:attrName>
                                        </p:attrNameLst>
                                      </p:cBhvr>
                                      <p:tavLst>
                                        <p:tav tm="0">
                                          <p:val>
                                            <p:fltVal val="0"/>
                                          </p:val>
                                        </p:tav>
                                        <p:tav tm="100000">
                                          <p:val>
                                            <p:strVal val="#ppt_w"/>
                                          </p:val>
                                        </p:tav>
                                      </p:tavLst>
                                    </p:anim>
                                    <p:anim calcmode="lin" valueType="num">
                                      <p:cBhvr>
                                        <p:cTn id="66" dur="500" fill="hold"/>
                                        <p:tgtEl>
                                          <p:spTgt spid="147"/>
                                        </p:tgtEl>
                                        <p:attrNameLst>
                                          <p:attrName>ppt_h</p:attrName>
                                        </p:attrNameLst>
                                      </p:cBhvr>
                                      <p:tavLst>
                                        <p:tav tm="0">
                                          <p:val>
                                            <p:fltVal val="0"/>
                                          </p:val>
                                        </p:tav>
                                        <p:tav tm="100000">
                                          <p:val>
                                            <p:strVal val="#ppt_h"/>
                                          </p:val>
                                        </p:tav>
                                      </p:tavLst>
                                    </p:anim>
                                    <p:animEffect transition="in" filter="fade">
                                      <p:cBhvr>
                                        <p:cTn id="67" dur="500"/>
                                        <p:tgtEl>
                                          <p:spTgt spid="147"/>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115"/>
                                        </p:tgtEl>
                                        <p:attrNameLst>
                                          <p:attrName>style.visibility</p:attrName>
                                        </p:attrNameLst>
                                      </p:cBhvr>
                                      <p:to>
                                        <p:strVal val="visible"/>
                                      </p:to>
                                    </p:set>
                                    <p:animEffect transition="in" filter="fade">
                                      <p:cBhvr>
                                        <p:cTn id="71" dur="500"/>
                                        <p:tgtEl>
                                          <p:spTgt spid="11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48"/>
                                        </p:tgtEl>
                                        <p:attrNameLst>
                                          <p:attrName>style.visibility</p:attrName>
                                        </p:attrNameLst>
                                      </p:cBhvr>
                                      <p:to>
                                        <p:strVal val="visible"/>
                                      </p:to>
                                    </p:set>
                                    <p:animEffect transition="in" filter="fade">
                                      <p:cBhvr>
                                        <p:cTn id="74" dur="500"/>
                                        <p:tgtEl>
                                          <p:spTgt spid="148"/>
                                        </p:tgtEl>
                                      </p:cBhvr>
                                    </p:animEffect>
                                  </p:childTnLst>
                                </p:cTn>
                              </p:par>
                              <p:par>
                                <p:cTn id="75" presetID="10" presetClass="entr" presetSubtype="0" fill="hold" nodeType="with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fade">
                                      <p:cBhvr>
                                        <p:cTn id="77" dur="500"/>
                                        <p:tgtEl>
                                          <p:spTgt spid="116"/>
                                        </p:tgtEl>
                                      </p:cBhvr>
                                    </p:animEffect>
                                  </p:childTnLst>
                                </p:cTn>
                              </p:par>
                              <p:par>
                                <p:cTn id="78" presetID="10" presetClass="entr" presetSubtype="0" fill="hold" nodeType="withEffect">
                                  <p:stCondLst>
                                    <p:cond delay="0"/>
                                  </p:stCondLst>
                                  <p:childTnLst>
                                    <p:set>
                                      <p:cBhvr>
                                        <p:cTn id="79" dur="1" fill="hold">
                                          <p:stCondLst>
                                            <p:cond delay="0"/>
                                          </p:stCondLst>
                                        </p:cTn>
                                        <p:tgtEl>
                                          <p:spTgt spid="149"/>
                                        </p:tgtEl>
                                        <p:attrNameLst>
                                          <p:attrName>style.visibility</p:attrName>
                                        </p:attrNameLst>
                                      </p:cBhvr>
                                      <p:to>
                                        <p:strVal val="visible"/>
                                      </p:to>
                                    </p:set>
                                    <p:animEffect transition="in" filter="fade">
                                      <p:cBhvr>
                                        <p:cTn id="80" dur="500"/>
                                        <p:tgtEl>
                                          <p:spTgt spid="149"/>
                                        </p:tgtEl>
                                      </p:cBhvr>
                                    </p:animEffect>
                                  </p:childTnLst>
                                </p:cTn>
                              </p:par>
                              <p:par>
                                <p:cTn id="81" presetID="10"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animEffect transition="in" filter="fade">
                                      <p:cBhvr>
                                        <p:cTn id="83" dur="500"/>
                                        <p:tgtEl>
                                          <p:spTgt spid="183"/>
                                        </p:tgtEl>
                                      </p:cBhvr>
                                    </p:animEffect>
                                  </p:childTnLst>
                                </p:cTn>
                              </p:par>
                            </p:childTnLst>
                          </p:cTn>
                        </p:par>
                        <p:par>
                          <p:cTn id="84" fill="hold">
                            <p:stCondLst>
                              <p:cond delay="2500"/>
                            </p:stCondLst>
                            <p:childTnLst>
                              <p:par>
                                <p:cTn id="85" presetID="22" presetClass="entr" presetSubtype="1" fill="hold" nodeType="afterEffect">
                                  <p:stCondLst>
                                    <p:cond delay="0"/>
                                  </p:stCondLst>
                                  <p:childTnLst>
                                    <p:set>
                                      <p:cBhvr>
                                        <p:cTn id="86" dur="1" fill="hold">
                                          <p:stCondLst>
                                            <p:cond delay="0"/>
                                          </p:stCondLst>
                                        </p:cTn>
                                        <p:tgtEl>
                                          <p:spTgt spid="182"/>
                                        </p:tgtEl>
                                        <p:attrNameLst>
                                          <p:attrName>style.visibility</p:attrName>
                                        </p:attrNameLst>
                                      </p:cBhvr>
                                      <p:to>
                                        <p:strVal val="visible"/>
                                      </p:to>
                                    </p:set>
                                    <p:animEffect transition="in" filter="wipe(up)">
                                      <p:cBhvr>
                                        <p:cTn id="87" dur="500"/>
                                        <p:tgtEl>
                                          <p:spTgt spid="182"/>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122"/>
                                        </p:tgtEl>
                                        <p:attrNameLst>
                                          <p:attrName>style.visibility</p:attrName>
                                        </p:attrNameLst>
                                      </p:cBhvr>
                                      <p:to>
                                        <p:strVal val="visible"/>
                                      </p:to>
                                    </p:set>
                                    <p:animEffect transition="in" filter="fade">
                                      <p:cBhvr>
                                        <p:cTn id="91" dur="500"/>
                                        <p:tgtEl>
                                          <p:spTgt spid="122"/>
                                        </p:tgtEl>
                                      </p:cBhvr>
                                    </p:animEffect>
                                  </p:childTnLst>
                                </p:cTn>
                              </p:par>
                              <p:par>
                                <p:cTn id="92" presetID="10" presetClass="entr" presetSubtype="0" fill="hold" nodeType="withEffect">
                                  <p:stCondLst>
                                    <p:cond delay="0"/>
                                  </p:stCondLst>
                                  <p:childTnLst>
                                    <p:set>
                                      <p:cBhvr>
                                        <p:cTn id="93" dur="1" fill="hold">
                                          <p:stCondLst>
                                            <p:cond delay="0"/>
                                          </p:stCondLst>
                                        </p:cTn>
                                        <p:tgtEl>
                                          <p:spTgt spid="155"/>
                                        </p:tgtEl>
                                        <p:attrNameLst>
                                          <p:attrName>style.visibility</p:attrName>
                                        </p:attrNameLst>
                                      </p:cBhvr>
                                      <p:to>
                                        <p:strVal val="visible"/>
                                      </p:to>
                                    </p:set>
                                    <p:animEffect transition="in" filter="fade">
                                      <p:cBhvr>
                                        <p:cTn id="94" dur="500"/>
                                        <p:tgtEl>
                                          <p:spTgt spid="155"/>
                                        </p:tgtEl>
                                      </p:cBhvr>
                                    </p:animEffect>
                                  </p:childTnLst>
                                </p:cTn>
                              </p:par>
                            </p:childTnLst>
                          </p:cTn>
                        </p:par>
                        <p:par>
                          <p:cTn id="95" fill="hold">
                            <p:stCondLst>
                              <p:cond delay="3500"/>
                            </p:stCondLst>
                            <p:childTnLst>
                              <p:par>
                                <p:cTn id="96" presetID="22" presetClass="entr" presetSubtype="1" fill="hold" nodeType="afterEffect">
                                  <p:stCondLst>
                                    <p:cond delay="0"/>
                                  </p:stCondLst>
                                  <p:childTnLst>
                                    <p:set>
                                      <p:cBhvr>
                                        <p:cTn id="97" dur="1" fill="hold">
                                          <p:stCondLst>
                                            <p:cond delay="0"/>
                                          </p:stCondLst>
                                        </p:cTn>
                                        <p:tgtEl>
                                          <p:spTgt spid="143"/>
                                        </p:tgtEl>
                                        <p:attrNameLst>
                                          <p:attrName>style.visibility</p:attrName>
                                        </p:attrNameLst>
                                      </p:cBhvr>
                                      <p:to>
                                        <p:strVal val="visible"/>
                                      </p:to>
                                    </p:set>
                                    <p:animEffect transition="in" filter="wipe(up)">
                                      <p:cBhvr>
                                        <p:cTn id="98" dur="500"/>
                                        <p:tgtEl>
                                          <p:spTgt spid="143"/>
                                        </p:tgtEl>
                                      </p:cBhvr>
                                    </p:animEffect>
                                  </p:childTnLst>
                                </p:cTn>
                              </p:par>
                              <p:par>
                                <p:cTn id="99" presetID="22" presetClass="entr" presetSubtype="1" fill="hold" nodeType="withEffect">
                                  <p:stCondLst>
                                    <p:cond delay="0"/>
                                  </p:stCondLst>
                                  <p:childTnLst>
                                    <p:set>
                                      <p:cBhvr>
                                        <p:cTn id="100" dur="1" fill="hold">
                                          <p:stCondLst>
                                            <p:cond delay="0"/>
                                          </p:stCondLst>
                                        </p:cTn>
                                        <p:tgtEl>
                                          <p:spTgt spid="144"/>
                                        </p:tgtEl>
                                        <p:attrNameLst>
                                          <p:attrName>style.visibility</p:attrName>
                                        </p:attrNameLst>
                                      </p:cBhvr>
                                      <p:to>
                                        <p:strVal val="visible"/>
                                      </p:to>
                                    </p:set>
                                    <p:animEffect transition="in" filter="wipe(up)">
                                      <p:cBhvr>
                                        <p:cTn id="101" dur="500"/>
                                        <p:tgtEl>
                                          <p:spTgt spid="144"/>
                                        </p:tgtEl>
                                      </p:cBhvr>
                                    </p:animEffect>
                                  </p:childTnLst>
                                </p:cTn>
                              </p:par>
                              <p:par>
                                <p:cTn id="102" presetID="22" presetClass="entr" presetSubtype="1" fill="hold" nodeType="withEffect">
                                  <p:stCondLst>
                                    <p:cond delay="0"/>
                                  </p:stCondLst>
                                  <p:childTnLst>
                                    <p:set>
                                      <p:cBhvr>
                                        <p:cTn id="103" dur="1" fill="hold">
                                          <p:stCondLst>
                                            <p:cond delay="0"/>
                                          </p:stCondLst>
                                        </p:cTn>
                                        <p:tgtEl>
                                          <p:spTgt spid="177"/>
                                        </p:tgtEl>
                                        <p:attrNameLst>
                                          <p:attrName>style.visibility</p:attrName>
                                        </p:attrNameLst>
                                      </p:cBhvr>
                                      <p:to>
                                        <p:strVal val="visible"/>
                                      </p:to>
                                    </p:set>
                                    <p:animEffect transition="in" filter="wipe(up)">
                                      <p:cBhvr>
                                        <p:cTn id="104" dur="500"/>
                                        <p:tgtEl>
                                          <p:spTgt spid="177"/>
                                        </p:tgtEl>
                                      </p:cBhvr>
                                    </p:animEffect>
                                  </p:childTnLst>
                                </p:cTn>
                              </p:par>
                              <p:par>
                                <p:cTn id="105" presetID="22" presetClass="entr" presetSubtype="1" fill="hold" nodeType="withEffect">
                                  <p:stCondLst>
                                    <p:cond delay="0"/>
                                  </p:stCondLst>
                                  <p:childTnLst>
                                    <p:set>
                                      <p:cBhvr>
                                        <p:cTn id="106" dur="1" fill="hold">
                                          <p:stCondLst>
                                            <p:cond delay="0"/>
                                          </p:stCondLst>
                                        </p:cTn>
                                        <p:tgtEl>
                                          <p:spTgt spid="176"/>
                                        </p:tgtEl>
                                        <p:attrNameLst>
                                          <p:attrName>style.visibility</p:attrName>
                                        </p:attrNameLst>
                                      </p:cBhvr>
                                      <p:to>
                                        <p:strVal val="visible"/>
                                      </p:to>
                                    </p:set>
                                    <p:animEffect transition="in" filter="wipe(up)">
                                      <p:cBhvr>
                                        <p:cTn id="107" dur="500"/>
                                        <p:tgtEl>
                                          <p:spTgt spid="176"/>
                                        </p:tgtEl>
                                      </p:cBhvr>
                                    </p:animEffect>
                                  </p:childTnLst>
                                </p:cTn>
                              </p:par>
                            </p:childTnLst>
                          </p:cTn>
                        </p:par>
                        <p:par>
                          <p:cTn id="108" fill="hold">
                            <p:stCondLst>
                              <p:cond delay="4000"/>
                            </p:stCondLst>
                            <p:childTnLst>
                              <p:par>
                                <p:cTn id="109" presetID="10" presetClass="entr" presetSubtype="0" fill="hold" nodeType="afterEffect">
                                  <p:stCondLst>
                                    <p:cond delay="0"/>
                                  </p:stCondLst>
                                  <p:childTnLst>
                                    <p:set>
                                      <p:cBhvr>
                                        <p:cTn id="110" dur="1" fill="hold">
                                          <p:stCondLst>
                                            <p:cond delay="0"/>
                                          </p:stCondLst>
                                        </p:cTn>
                                        <p:tgtEl>
                                          <p:spTgt spid="126"/>
                                        </p:tgtEl>
                                        <p:attrNameLst>
                                          <p:attrName>style.visibility</p:attrName>
                                        </p:attrNameLst>
                                      </p:cBhvr>
                                      <p:to>
                                        <p:strVal val="visible"/>
                                      </p:to>
                                    </p:set>
                                    <p:animEffect transition="in" filter="fade">
                                      <p:cBhvr>
                                        <p:cTn id="111" dur="500"/>
                                        <p:tgtEl>
                                          <p:spTgt spid="126"/>
                                        </p:tgtEl>
                                      </p:cBhvr>
                                    </p:animEffect>
                                  </p:childTnLst>
                                </p:cTn>
                              </p:par>
                              <p:par>
                                <p:cTn id="112" presetID="10" presetClass="entr" presetSubtype="0" fill="hold" nodeType="withEffect">
                                  <p:stCondLst>
                                    <p:cond delay="0"/>
                                  </p:stCondLst>
                                  <p:childTnLst>
                                    <p:set>
                                      <p:cBhvr>
                                        <p:cTn id="113" dur="1" fill="hold">
                                          <p:stCondLst>
                                            <p:cond delay="0"/>
                                          </p:stCondLst>
                                        </p:cTn>
                                        <p:tgtEl>
                                          <p:spTgt spid="159"/>
                                        </p:tgtEl>
                                        <p:attrNameLst>
                                          <p:attrName>style.visibility</p:attrName>
                                        </p:attrNameLst>
                                      </p:cBhvr>
                                      <p:to>
                                        <p:strVal val="visible"/>
                                      </p:to>
                                    </p:set>
                                    <p:animEffect transition="in" filter="fade">
                                      <p:cBhvr>
                                        <p:cTn id="114" dur="500"/>
                                        <p:tgtEl>
                                          <p:spTgt spid="159"/>
                                        </p:tgtEl>
                                      </p:cBhvr>
                                    </p:animEffect>
                                  </p:childTnLst>
                                </p:cTn>
                              </p:par>
                            </p:childTnLst>
                          </p:cTn>
                        </p:par>
                        <p:par>
                          <p:cTn id="115" fill="hold">
                            <p:stCondLst>
                              <p:cond delay="4500"/>
                            </p:stCondLst>
                            <p:childTnLst>
                              <p:par>
                                <p:cTn id="116" presetID="10" presetClass="entr" presetSubtype="0" fill="hold" nodeType="afterEffect">
                                  <p:stCondLst>
                                    <p:cond delay="0"/>
                                  </p:stCondLst>
                                  <p:childTnLst>
                                    <p:set>
                                      <p:cBhvr>
                                        <p:cTn id="117" dur="1" fill="hold">
                                          <p:stCondLst>
                                            <p:cond delay="0"/>
                                          </p:stCondLst>
                                        </p:cTn>
                                        <p:tgtEl>
                                          <p:spTgt spid="146"/>
                                        </p:tgtEl>
                                        <p:attrNameLst>
                                          <p:attrName>style.visibility</p:attrName>
                                        </p:attrNameLst>
                                      </p:cBhvr>
                                      <p:to>
                                        <p:strVal val="visible"/>
                                      </p:to>
                                    </p:set>
                                    <p:animEffect transition="in" filter="fade">
                                      <p:cBhvr>
                                        <p:cTn id="118" dur="500"/>
                                        <p:tgtEl>
                                          <p:spTgt spid="146"/>
                                        </p:tgtEl>
                                      </p:cBhvr>
                                    </p:animEffect>
                                  </p:childTnLst>
                                </p:cTn>
                              </p:par>
                              <p:par>
                                <p:cTn id="119" presetID="10" presetClass="entr" presetSubtype="0" fill="hold" nodeType="withEffect">
                                  <p:stCondLst>
                                    <p:cond delay="0"/>
                                  </p:stCondLst>
                                  <p:childTnLst>
                                    <p:set>
                                      <p:cBhvr>
                                        <p:cTn id="120" dur="1" fill="hold">
                                          <p:stCondLst>
                                            <p:cond delay="0"/>
                                          </p:stCondLst>
                                        </p:cTn>
                                        <p:tgtEl>
                                          <p:spTgt spid="145"/>
                                        </p:tgtEl>
                                        <p:attrNameLst>
                                          <p:attrName>style.visibility</p:attrName>
                                        </p:attrNameLst>
                                      </p:cBhvr>
                                      <p:to>
                                        <p:strVal val="visible"/>
                                      </p:to>
                                    </p:set>
                                    <p:animEffect transition="in" filter="fade">
                                      <p:cBhvr>
                                        <p:cTn id="121" dur="500"/>
                                        <p:tgtEl>
                                          <p:spTgt spid="145"/>
                                        </p:tgtEl>
                                      </p:cBhvr>
                                    </p:animEffect>
                                  </p:childTnLst>
                                </p:cTn>
                              </p:par>
                              <p:par>
                                <p:cTn id="122" presetID="10" presetClass="entr" presetSubtype="0" fill="hold" nodeType="withEffect">
                                  <p:stCondLst>
                                    <p:cond delay="0"/>
                                  </p:stCondLst>
                                  <p:childTnLst>
                                    <p:set>
                                      <p:cBhvr>
                                        <p:cTn id="123" dur="1" fill="hold">
                                          <p:stCondLst>
                                            <p:cond delay="0"/>
                                          </p:stCondLst>
                                        </p:cTn>
                                        <p:tgtEl>
                                          <p:spTgt spid="179"/>
                                        </p:tgtEl>
                                        <p:attrNameLst>
                                          <p:attrName>style.visibility</p:attrName>
                                        </p:attrNameLst>
                                      </p:cBhvr>
                                      <p:to>
                                        <p:strVal val="visible"/>
                                      </p:to>
                                    </p:set>
                                    <p:animEffect transition="in" filter="fade">
                                      <p:cBhvr>
                                        <p:cTn id="124" dur="500"/>
                                        <p:tgtEl>
                                          <p:spTgt spid="179"/>
                                        </p:tgtEl>
                                      </p:cBhvr>
                                    </p:animEffect>
                                  </p:childTnLst>
                                </p:cTn>
                              </p:par>
                              <p:par>
                                <p:cTn id="125" presetID="10" presetClass="entr" presetSubtype="0" fill="hold" nodeType="withEffect">
                                  <p:stCondLst>
                                    <p:cond delay="0"/>
                                  </p:stCondLst>
                                  <p:childTnLst>
                                    <p:set>
                                      <p:cBhvr>
                                        <p:cTn id="126" dur="1" fill="hold">
                                          <p:stCondLst>
                                            <p:cond delay="0"/>
                                          </p:stCondLst>
                                        </p:cTn>
                                        <p:tgtEl>
                                          <p:spTgt spid="178"/>
                                        </p:tgtEl>
                                        <p:attrNameLst>
                                          <p:attrName>style.visibility</p:attrName>
                                        </p:attrNameLst>
                                      </p:cBhvr>
                                      <p:to>
                                        <p:strVal val="visible"/>
                                      </p:to>
                                    </p:set>
                                    <p:animEffect transition="in" filter="fade">
                                      <p:cBhvr>
                                        <p:cTn id="127" dur="500"/>
                                        <p:tgtEl>
                                          <p:spTgt spid="178"/>
                                        </p:tgtEl>
                                      </p:cBhvr>
                                    </p:animEffect>
                                  </p:childTnLst>
                                </p:cTn>
                              </p:par>
                            </p:childTnLst>
                          </p:cTn>
                        </p:par>
                        <p:par>
                          <p:cTn id="128" fill="hold">
                            <p:stCondLst>
                              <p:cond delay="5000"/>
                            </p:stCondLst>
                            <p:childTnLst>
                              <p:par>
                                <p:cTn id="129" presetID="10" presetClass="entr" presetSubtype="0" fill="hold" nodeType="afterEffect">
                                  <p:stCondLst>
                                    <p:cond delay="0"/>
                                  </p:stCondLst>
                                  <p:childTnLst>
                                    <p:set>
                                      <p:cBhvr>
                                        <p:cTn id="130" dur="1" fill="hold">
                                          <p:stCondLst>
                                            <p:cond delay="0"/>
                                          </p:stCondLst>
                                        </p:cTn>
                                        <p:tgtEl>
                                          <p:spTgt spid="211"/>
                                        </p:tgtEl>
                                        <p:attrNameLst>
                                          <p:attrName>style.visibility</p:attrName>
                                        </p:attrNameLst>
                                      </p:cBhvr>
                                      <p:to>
                                        <p:strVal val="visible"/>
                                      </p:to>
                                    </p:set>
                                    <p:animEffect transition="in" filter="fade">
                                      <p:cBhvr>
                                        <p:cTn id="131" dur="500"/>
                                        <p:tgtEl>
                                          <p:spTgt spid="211"/>
                                        </p:tgtEl>
                                      </p:cBhvr>
                                    </p:animEffect>
                                  </p:childTnLst>
                                </p:cTn>
                              </p:par>
                              <p:par>
                                <p:cTn id="132" presetID="10" presetClass="entr" presetSubtype="0" fill="hold" nodeType="withEffect">
                                  <p:stCondLst>
                                    <p:cond delay="0"/>
                                  </p:stCondLst>
                                  <p:childTnLst>
                                    <p:set>
                                      <p:cBhvr>
                                        <p:cTn id="133" dur="1" fill="hold">
                                          <p:stCondLst>
                                            <p:cond delay="0"/>
                                          </p:stCondLst>
                                        </p:cTn>
                                        <p:tgtEl>
                                          <p:spTgt spid="212"/>
                                        </p:tgtEl>
                                        <p:attrNameLst>
                                          <p:attrName>style.visibility</p:attrName>
                                        </p:attrNameLst>
                                      </p:cBhvr>
                                      <p:to>
                                        <p:strVal val="visible"/>
                                      </p:to>
                                    </p:set>
                                    <p:animEffect transition="in" filter="fade">
                                      <p:cBhvr>
                                        <p:cTn id="134" dur="500"/>
                                        <p:tgtEl>
                                          <p:spTgt spid="21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1" fill="hold" nodeType="clickEffect">
                                  <p:stCondLst>
                                    <p:cond delay="0"/>
                                  </p:stCondLst>
                                  <p:childTnLst>
                                    <p:set>
                                      <p:cBhvr>
                                        <p:cTn id="138" dur="1" fill="hold">
                                          <p:stCondLst>
                                            <p:cond delay="0"/>
                                          </p:stCondLst>
                                        </p:cTn>
                                        <p:tgtEl>
                                          <p:spTgt spid="213"/>
                                        </p:tgtEl>
                                        <p:attrNameLst>
                                          <p:attrName>style.visibility</p:attrName>
                                        </p:attrNameLst>
                                      </p:cBhvr>
                                      <p:to>
                                        <p:strVal val="visible"/>
                                      </p:to>
                                    </p:set>
                                    <p:animEffect transition="in" filter="wipe(up)">
                                      <p:cBhvr>
                                        <p:cTn id="139" dur="500"/>
                                        <p:tgtEl>
                                          <p:spTgt spid="213"/>
                                        </p:tgtEl>
                                      </p:cBhvr>
                                    </p:animEffect>
                                  </p:childTnLst>
                                </p:cTn>
                              </p:par>
                              <p:par>
                                <p:cTn id="140" presetID="22" presetClass="entr" presetSubtype="2" fill="hold" grpId="0" nodeType="withEffect">
                                  <p:stCondLst>
                                    <p:cond delay="0"/>
                                  </p:stCondLst>
                                  <p:childTnLst>
                                    <p:set>
                                      <p:cBhvr>
                                        <p:cTn id="141" dur="1" fill="hold">
                                          <p:stCondLst>
                                            <p:cond delay="0"/>
                                          </p:stCondLst>
                                        </p:cTn>
                                        <p:tgtEl>
                                          <p:spTgt spid="188"/>
                                        </p:tgtEl>
                                        <p:attrNameLst>
                                          <p:attrName>style.visibility</p:attrName>
                                        </p:attrNameLst>
                                      </p:cBhvr>
                                      <p:to>
                                        <p:strVal val="visible"/>
                                      </p:to>
                                    </p:set>
                                    <p:animEffect transition="in" filter="wipe(right)">
                                      <p:cBhvr>
                                        <p:cTn id="142" dur="500"/>
                                        <p:tgtEl>
                                          <p:spTgt spid="188"/>
                                        </p:tgtEl>
                                      </p:cBhvr>
                                    </p:animEffect>
                                  </p:childTnLst>
                                </p:cTn>
                              </p:par>
                              <p:par>
                                <p:cTn id="143" presetID="22" presetClass="entr" presetSubtype="1"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210"/>
                                        </p:tgtEl>
                                        <p:attrNameLst>
                                          <p:attrName>style.visibility</p:attrName>
                                        </p:attrNameLst>
                                      </p:cBhvr>
                                      <p:to>
                                        <p:strVal val="visible"/>
                                      </p:to>
                                    </p:set>
                                    <p:animEffect transition="in" filter="wipe(up)">
                                      <p:cBhvr>
                                        <p:cTn id="148" dur="500"/>
                                        <p:tgtEl>
                                          <p:spTgt spid="210"/>
                                        </p:tgtEl>
                                      </p:cBhvr>
                                    </p:animEffect>
                                  </p:childTnLst>
                                </p:cTn>
                              </p:par>
                              <p:par>
                                <p:cTn id="149" presetID="22" presetClass="entr" presetSubtype="1" fill="hold" nodeType="withEffect">
                                  <p:stCondLst>
                                    <p:cond delay="0"/>
                                  </p:stCondLst>
                                  <p:childTnLst>
                                    <p:set>
                                      <p:cBhvr>
                                        <p:cTn id="150" dur="1" fill="hold">
                                          <p:stCondLst>
                                            <p:cond delay="0"/>
                                          </p:stCondLst>
                                        </p:cTn>
                                        <p:tgtEl>
                                          <p:spTgt spid="216"/>
                                        </p:tgtEl>
                                        <p:attrNameLst>
                                          <p:attrName>style.visibility</p:attrName>
                                        </p:attrNameLst>
                                      </p:cBhvr>
                                      <p:to>
                                        <p:strVal val="visible"/>
                                      </p:to>
                                    </p:set>
                                    <p:animEffect transition="in" filter="wipe(up)">
                                      <p:cBhvr>
                                        <p:cTn id="151" dur="500"/>
                                        <p:tgtEl>
                                          <p:spTgt spid="216"/>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23"/>
                                        </p:tgtEl>
                                        <p:attrNameLst>
                                          <p:attrName>style.visibility</p:attrName>
                                        </p:attrNameLst>
                                      </p:cBhvr>
                                      <p:to>
                                        <p:strVal val="visible"/>
                                      </p:to>
                                    </p:set>
                                    <p:animEffect transition="in" filter="fade">
                                      <p:cBhvr>
                                        <p:cTn id="156" dur="500"/>
                                        <p:tgtEl>
                                          <p:spTgt spid="223"/>
                                        </p:tgtEl>
                                      </p:cBhvr>
                                    </p:animEffect>
                                  </p:childTnLst>
                                </p:cTn>
                              </p:par>
                              <p:par>
                                <p:cTn id="157" presetID="10" presetClass="exit" presetSubtype="0" fill="hold" nodeType="withEffect">
                                  <p:stCondLst>
                                    <p:cond delay="0"/>
                                  </p:stCondLst>
                                  <p:childTnLst>
                                    <p:animEffect transition="out" filter="fade">
                                      <p:cBhvr>
                                        <p:cTn id="158" dur="500"/>
                                        <p:tgtEl>
                                          <p:spTgt spid="213"/>
                                        </p:tgtEl>
                                      </p:cBhvr>
                                    </p:animEffect>
                                    <p:set>
                                      <p:cBhvr>
                                        <p:cTn id="159" dur="1" fill="hold">
                                          <p:stCondLst>
                                            <p:cond delay="499"/>
                                          </p:stCondLst>
                                        </p:cTn>
                                        <p:tgtEl>
                                          <p:spTgt spid="213"/>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210"/>
                                        </p:tgtEl>
                                        <p:attrNameLst>
                                          <p:attrName>style.visibility</p:attrName>
                                        </p:attrNameLst>
                                      </p:cBhvr>
                                      <p:to>
                                        <p:strVal val="hidden"/>
                                      </p:to>
                                    </p:set>
                                  </p:childTnLst>
                                </p:cTn>
                              </p:par>
                              <p:par>
                                <p:cTn id="162" presetID="1" presetClass="exit" presetSubtype="0" fill="hold" nodeType="withEffect">
                                  <p:stCondLst>
                                    <p:cond delay="0"/>
                                  </p:stCondLst>
                                  <p:childTnLst>
                                    <p:set>
                                      <p:cBhvr>
                                        <p:cTn id="163" dur="1" fill="hold">
                                          <p:stCondLst>
                                            <p:cond delay="0"/>
                                          </p:stCondLst>
                                        </p:cTn>
                                        <p:tgtEl>
                                          <p:spTgt spid="216"/>
                                        </p:tgtEl>
                                        <p:attrNameLst>
                                          <p:attrName>style.visibility</p:attrName>
                                        </p:attrNameLst>
                                      </p:cBhvr>
                                      <p:to>
                                        <p:strVal val="hidden"/>
                                      </p:to>
                                    </p:set>
                                  </p:childTnLst>
                                </p:cTn>
                              </p:par>
                              <p:par>
                                <p:cTn id="164" presetID="6" presetClass="exit" presetSubtype="32" fill="hold" grpId="1" nodeType="withEffect">
                                  <p:stCondLst>
                                    <p:cond delay="0"/>
                                  </p:stCondLst>
                                  <p:childTnLst>
                                    <p:animEffect transition="out" filter="circle(out)">
                                      <p:cBhvr>
                                        <p:cTn id="165" dur="1500"/>
                                        <p:tgtEl>
                                          <p:spTgt spid="188"/>
                                        </p:tgtEl>
                                      </p:cBhvr>
                                    </p:animEffect>
                                    <p:set>
                                      <p:cBhvr>
                                        <p:cTn id="166" dur="1" fill="hold">
                                          <p:stCondLst>
                                            <p:cond delay="1499"/>
                                          </p:stCondLst>
                                        </p:cTn>
                                        <p:tgtEl>
                                          <p:spTgt spid="188"/>
                                        </p:tgtEl>
                                        <p:attrNameLst>
                                          <p:attrName>style.visibility</p:attrName>
                                        </p:attrNameLst>
                                      </p:cBhvr>
                                      <p:to>
                                        <p:strVal val="hidden"/>
                                      </p:to>
                                    </p:set>
                                  </p:childTnLst>
                                </p:cTn>
                              </p:par>
                            </p:childTnLst>
                          </p:cTn>
                        </p:par>
                        <p:par>
                          <p:cTn id="167" fill="hold">
                            <p:stCondLst>
                              <p:cond delay="1500"/>
                            </p:stCondLst>
                            <p:childTnLst>
                              <p:par>
                                <p:cTn id="168" presetID="22" presetClass="entr" presetSubtype="4" fill="hold" grpId="0" nodeType="afterEffect">
                                  <p:stCondLst>
                                    <p:cond delay="0"/>
                                  </p:stCondLst>
                                  <p:childTnLst>
                                    <p:set>
                                      <p:cBhvr>
                                        <p:cTn id="169" dur="1" fill="hold">
                                          <p:stCondLst>
                                            <p:cond delay="0"/>
                                          </p:stCondLst>
                                        </p:cTn>
                                        <p:tgtEl>
                                          <p:spTgt spid="187"/>
                                        </p:tgtEl>
                                        <p:attrNameLst>
                                          <p:attrName>style.visibility</p:attrName>
                                        </p:attrNameLst>
                                      </p:cBhvr>
                                      <p:to>
                                        <p:strVal val="visible"/>
                                      </p:to>
                                    </p:set>
                                    <p:animEffect transition="in" filter="wipe(down)">
                                      <p:cBhvr>
                                        <p:cTn id="170" dur="500"/>
                                        <p:tgtEl>
                                          <p:spTgt spid="187"/>
                                        </p:tgtEl>
                                      </p:cBhvr>
                                    </p:animEffect>
                                  </p:childTnLst>
                                </p:cTn>
                              </p:par>
                              <p:par>
                                <p:cTn id="171" presetID="22" presetClass="entr" presetSubtype="2" fill="hold" nodeType="withEffect">
                                  <p:stCondLst>
                                    <p:cond delay="0"/>
                                  </p:stCondLst>
                                  <p:childTnLst>
                                    <p:set>
                                      <p:cBhvr>
                                        <p:cTn id="172" dur="1" fill="hold">
                                          <p:stCondLst>
                                            <p:cond delay="0"/>
                                          </p:stCondLst>
                                        </p:cTn>
                                        <p:tgtEl>
                                          <p:spTgt spid="229"/>
                                        </p:tgtEl>
                                        <p:attrNameLst>
                                          <p:attrName>style.visibility</p:attrName>
                                        </p:attrNameLst>
                                      </p:cBhvr>
                                      <p:to>
                                        <p:strVal val="visible"/>
                                      </p:to>
                                    </p:set>
                                    <p:animEffect transition="in" filter="wipe(right)">
                                      <p:cBhvr>
                                        <p:cTn id="173" dur="500"/>
                                        <p:tgtEl>
                                          <p:spTgt spid="229"/>
                                        </p:tgtEl>
                                      </p:cBhvr>
                                    </p:animEffect>
                                  </p:childTnLst>
                                </p:cTn>
                              </p:par>
                              <p:par>
                                <p:cTn id="174" presetID="22" presetClass="entr" presetSubtype="2" fill="hold" grpId="0" nodeType="withEffect">
                                  <p:stCondLst>
                                    <p:cond delay="0"/>
                                  </p:stCondLst>
                                  <p:childTnLst>
                                    <p:set>
                                      <p:cBhvr>
                                        <p:cTn id="175" dur="1" fill="hold">
                                          <p:stCondLst>
                                            <p:cond delay="0"/>
                                          </p:stCondLst>
                                        </p:cTn>
                                        <p:tgtEl>
                                          <p:spTgt spid="234"/>
                                        </p:tgtEl>
                                        <p:attrNameLst>
                                          <p:attrName>style.visibility</p:attrName>
                                        </p:attrNameLst>
                                      </p:cBhvr>
                                      <p:to>
                                        <p:strVal val="visible"/>
                                      </p:to>
                                    </p:set>
                                    <p:animEffect transition="in" filter="wipe(right)">
                                      <p:cBhvr>
                                        <p:cTn id="176" dur="500"/>
                                        <p:tgtEl>
                                          <p:spTgt spid="234"/>
                                        </p:tgtEl>
                                      </p:cBhvr>
                                    </p:animEffect>
                                  </p:childTnLst>
                                </p:cTn>
                              </p:par>
                              <p:par>
                                <p:cTn id="177" presetID="22" presetClass="entr" presetSubtype="2" fill="hold" nodeType="withEffect">
                                  <p:stCondLst>
                                    <p:cond delay="0"/>
                                  </p:stCondLst>
                                  <p:childTnLst>
                                    <p:set>
                                      <p:cBhvr>
                                        <p:cTn id="178" dur="1" fill="hold">
                                          <p:stCondLst>
                                            <p:cond delay="0"/>
                                          </p:stCondLst>
                                        </p:cTn>
                                        <p:tgtEl>
                                          <p:spTgt spid="230"/>
                                        </p:tgtEl>
                                        <p:attrNameLst>
                                          <p:attrName>style.visibility</p:attrName>
                                        </p:attrNameLst>
                                      </p:cBhvr>
                                      <p:to>
                                        <p:strVal val="visible"/>
                                      </p:to>
                                    </p:set>
                                    <p:animEffect transition="in" filter="wipe(right)">
                                      <p:cBhvr>
                                        <p:cTn id="179" dur="500"/>
                                        <p:tgtEl>
                                          <p:spTgt spid="230"/>
                                        </p:tgtEl>
                                      </p:cBhvr>
                                    </p:animEffect>
                                  </p:childTnLst>
                                </p:cTn>
                              </p:par>
                            </p:childTnLst>
                          </p:cTn>
                        </p:par>
                        <p:par>
                          <p:cTn id="180" fill="hold">
                            <p:stCondLst>
                              <p:cond delay="2000"/>
                            </p:stCondLst>
                            <p:childTnLst>
                              <p:par>
                                <p:cTn id="181" presetID="22" presetClass="entr" presetSubtype="2" fill="hold" nodeType="afterEffect">
                                  <p:stCondLst>
                                    <p:cond delay="0"/>
                                  </p:stCondLst>
                                  <p:childTnLst>
                                    <p:set>
                                      <p:cBhvr>
                                        <p:cTn id="182" dur="1" fill="hold">
                                          <p:stCondLst>
                                            <p:cond delay="0"/>
                                          </p:stCondLst>
                                        </p:cTn>
                                        <p:tgtEl>
                                          <p:spTgt spid="228"/>
                                        </p:tgtEl>
                                        <p:attrNameLst>
                                          <p:attrName>style.visibility</p:attrName>
                                        </p:attrNameLst>
                                      </p:cBhvr>
                                      <p:to>
                                        <p:strVal val="visible"/>
                                      </p:to>
                                    </p:set>
                                    <p:animEffect transition="in" filter="wipe(right)">
                                      <p:cBhvr>
                                        <p:cTn id="183" dur="500"/>
                                        <p:tgtEl>
                                          <p:spTgt spid="228"/>
                                        </p:tgtEl>
                                      </p:cBhvr>
                                    </p:animEffect>
                                  </p:childTnLst>
                                </p:cTn>
                              </p:par>
                              <p:par>
                                <p:cTn id="184" presetID="22" presetClass="entr" presetSubtype="2" fill="hold" nodeType="withEffect">
                                  <p:stCondLst>
                                    <p:cond delay="0"/>
                                  </p:stCondLst>
                                  <p:childTnLst>
                                    <p:set>
                                      <p:cBhvr>
                                        <p:cTn id="185" dur="1" fill="hold">
                                          <p:stCondLst>
                                            <p:cond delay="0"/>
                                          </p:stCondLst>
                                        </p:cTn>
                                        <p:tgtEl>
                                          <p:spTgt spid="231"/>
                                        </p:tgtEl>
                                        <p:attrNameLst>
                                          <p:attrName>style.visibility</p:attrName>
                                        </p:attrNameLst>
                                      </p:cBhvr>
                                      <p:to>
                                        <p:strVal val="visible"/>
                                      </p:to>
                                    </p:set>
                                    <p:animEffect transition="in" filter="wipe(right)">
                                      <p:cBhvr>
                                        <p:cTn id="186" dur="500"/>
                                        <p:tgtEl>
                                          <p:spTgt spid="231"/>
                                        </p:tgtEl>
                                      </p:cBhvr>
                                    </p:animEffect>
                                  </p:childTnLst>
                                </p:cTn>
                              </p:par>
                            </p:childTnLst>
                          </p:cTn>
                        </p:par>
                        <p:par>
                          <p:cTn id="187" fill="hold">
                            <p:stCondLst>
                              <p:cond delay="2500"/>
                            </p:stCondLst>
                            <p:childTnLst>
                              <p:par>
                                <p:cTn id="188" presetID="1" presetClass="entr" presetSubtype="0" fill="hold" grpId="2" nodeType="afterEffect">
                                  <p:stCondLst>
                                    <p:cond delay="0"/>
                                  </p:stCondLst>
                                  <p:childTnLst>
                                    <p:set>
                                      <p:cBhvr>
                                        <p:cTn id="189" dur="1" fill="hold">
                                          <p:stCondLst>
                                            <p:cond delay="0"/>
                                          </p:stCondLst>
                                        </p:cTn>
                                        <p:tgtEl>
                                          <p:spTgt spid="232"/>
                                        </p:tgtEl>
                                        <p:attrNameLst>
                                          <p:attrName>style.visibility</p:attrName>
                                        </p:attrNameLst>
                                      </p:cBhvr>
                                      <p:to>
                                        <p:strVal val="visible"/>
                                      </p:to>
                                    </p:set>
                                  </p:childTnLst>
                                </p:cTn>
                              </p:par>
                              <p:par>
                                <p:cTn id="190" presetID="0" presetClass="path" presetSubtype="0" accel="50000" decel="50000" fill="hold" grpId="0" nodeType="withEffect">
                                  <p:stCondLst>
                                    <p:cond delay="0"/>
                                  </p:stCondLst>
                                  <p:childTnLst>
                                    <p:animMotion origin="layout" path="M -5.83333E-6 -5.92593E-6 L -0.07761 0.00277 L -0.07761 -0.20232 L -0.381 -0.20301 L -0.07709 -0.20232 L -0.07709 0.0037 L -5.83333E-6 -5.92593E-6 Z " pathEditMode="relative" ptsTypes="AAAAAAA">
                                      <p:cBhvr>
                                        <p:cTn id="191" dur="2000" fill="hold"/>
                                        <p:tgtEl>
                                          <p:spTgt spid="232"/>
                                        </p:tgtEl>
                                        <p:attrNameLst>
                                          <p:attrName>ppt_x</p:attrName>
                                          <p:attrName>ppt_y</p:attrName>
                                        </p:attrNameLst>
                                      </p:cBhvr>
                                    </p:animMotion>
                                  </p:childTnLst>
                                </p:cTn>
                              </p:par>
                            </p:childTnLst>
                          </p:cTn>
                        </p:par>
                        <p:par>
                          <p:cTn id="192" fill="hold">
                            <p:stCondLst>
                              <p:cond delay="4500"/>
                            </p:stCondLst>
                            <p:childTnLst>
                              <p:par>
                                <p:cTn id="193" presetID="1" presetClass="exit" presetSubtype="0" fill="hold" grpId="1" nodeType="afterEffect">
                                  <p:stCondLst>
                                    <p:cond delay="0"/>
                                  </p:stCondLst>
                                  <p:childTnLst>
                                    <p:set>
                                      <p:cBhvr>
                                        <p:cTn id="194" dur="1" fill="hold">
                                          <p:stCondLst>
                                            <p:cond delay="0"/>
                                          </p:stCondLst>
                                        </p:cTn>
                                        <p:tgtEl>
                                          <p:spTgt spid="232"/>
                                        </p:tgtEl>
                                        <p:attrNameLst>
                                          <p:attrName>style.visibility</p:attrName>
                                        </p:attrNameLst>
                                      </p:cBhvr>
                                      <p:to>
                                        <p:strVal val="hidden"/>
                                      </p:to>
                                    </p:set>
                                  </p:childTnLst>
                                </p:cTn>
                              </p:par>
                            </p:childTnLst>
                          </p:cTn>
                        </p:par>
                        <p:par>
                          <p:cTn id="195" fill="hold">
                            <p:stCondLst>
                              <p:cond delay="4500"/>
                            </p:stCondLst>
                            <p:childTnLst>
                              <p:par>
                                <p:cTn id="196" presetID="1" presetClass="entr" presetSubtype="0" fill="hold" grpId="2" nodeType="afterEffect">
                                  <p:stCondLst>
                                    <p:cond delay="0"/>
                                  </p:stCondLst>
                                  <p:childTnLst>
                                    <p:set>
                                      <p:cBhvr>
                                        <p:cTn id="197" dur="1" fill="hold">
                                          <p:stCondLst>
                                            <p:cond delay="0"/>
                                          </p:stCondLst>
                                        </p:cTn>
                                        <p:tgtEl>
                                          <p:spTgt spid="233"/>
                                        </p:tgtEl>
                                        <p:attrNameLst>
                                          <p:attrName>style.visibility</p:attrName>
                                        </p:attrNameLst>
                                      </p:cBhvr>
                                      <p:to>
                                        <p:strVal val="visible"/>
                                      </p:to>
                                    </p:set>
                                  </p:childTnLst>
                                </p:cTn>
                              </p:par>
                              <p:par>
                                <p:cTn id="198" presetID="0" presetClass="path" presetSubtype="0" accel="50000" decel="50000" fill="hold" grpId="0" nodeType="withEffect">
                                  <p:stCondLst>
                                    <p:cond delay="0"/>
                                  </p:stCondLst>
                                  <p:childTnLst>
                                    <p:animMotion origin="layout" path="M 1.875E-6 -2.59259E-6 L -0.07552 0.00347 L -0.07461 0.19514 L -0.37409 0.19422 L -0.07461 0.19514 C -0.07474 0.13033 -0.07487 0.06551 -0.07513 0.0007 L 1.875E-6 -2.59259E-6 Z " pathEditMode="relative" ptsTypes="AAAAAAA">
                                      <p:cBhvr>
                                        <p:cTn id="199" dur="2000" fill="hold"/>
                                        <p:tgtEl>
                                          <p:spTgt spid="233"/>
                                        </p:tgtEl>
                                        <p:attrNameLst>
                                          <p:attrName>ppt_x</p:attrName>
                                          <p:attrName>ppt_y</p:attrName>
                                        </p:attrNameLst>
                                      </p:cBhvr>
                                    </p:animMotion>
                                  </p:childTnLst>
                                </p:cTn>
                              </p:par>
                            </p:childTnLst>
                          </p:cTn>
                        </p:par>
                        <p:par>
                          <p:cTn id="200" fill="hold">
                            <p:stCondLst>
                              <p:cond delay="6500"/>
                            </p:stCondLst>
                            <p:childTnLst>
                              <p:par>
                                <p:cTn id="201" presetID="1" presetClass="exit" presetSubtype="0" fill="hold" grpId="1" nodeType="afterEffect">
                                  <p:stCondLst>
                                    <p:cond delay="0"/>
                                  </p:stCondLst>
                                  <p:childTnLst>
                                    <p:set>
                                      <p:cBhvr>
                                        <p:cTn id="202" dur="1" fill="hold">
                                          <p:stCondLst>
                                            <p:cond delay="0"/>
                                          </p:stCondLst>
                                        </p:cTn>
                                        <p:tgtEl>
                                          <p:spTgt spid="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7" grpId="0" animBg="1"/>
      <p:bldP spid="113" grpId="0"/>
      <p:bldP spid="114" grpId="0" animBg="1"/>
      <p:bldP spid="115" grpId="0"/>
      <p:bldP spid="147" grpId="0" animBg="1"/>
      <p:bldP spid="148" grpId="0"/>
      <p:bldP spid="210" grpId="0" animBg="1"/>
      <p:bldP spid="210" grpId="1" animBg="1"/>
      <p:bldP spid="217" grpId="0" animBg="1"/>
      <p:bldP spid="223" grpId="0"/>
      <p:bldP spid="232" grpId="0" animBg="1"/>
      <p:bldP spid="232" grpId="1" animBg="1"/>
      <p:bldP spid="232" grpId="2" animBg="1"/>
      <p:bldP spid="233" grpId="0" animBg="1"/>
      <p:bldP spid="233" grpId="1" animBg="1"/>
      <p:bldP spid="233" grpId="2" animBg="1"/>
      <p:bldP spid="234" grpId="0"/>
      <p:bldP spid="187" grpId="0"/>
      <p:bldP spid="188" grpId="0"/>
      <p:bldP spid="18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E99A-2327-4A64-8E4B-1BAFED5C9AE8}"/>
              </a:ext>
            </a:extLst>
          </p:cNvPr>
          <p:cNvSpPr>
            <a:spLocks noGrp="1"/>
          </p:cNvSpPr>
          <p:nvPr>
            <p:ph type="title"/>
          </p:nvPr>
        </p:nvSpPr>
        <p:spPr>
          <a:xfrm>
            <a:off x="838200" y="18286"/>
            <a:ext cx="10515600" cy="851973"/>
          </a:xfrm>
        </p:spPr>
        <p:txBody>
          <a:bodyPr/>
          <a:lstStyle/>
          <a:p>
            <a:r>
              <a:rPr lang="en-US" dirty="0"/>
              <a:t>L7 Load Balancing – Ingress Controller</a:t>
            </a:r>
          </a:p>
        </p:txBody>
      </p:sp>
      <p:sp>
        <p:nvSpPr>
          <p:cNvPr id="3" name="Content Placeholder 2">
            <a:extLst>
              <a:ext uri="{FF2B5EF4-FFF2-40B4-BE49-F238E27FC236}">
                <a16:creationId xmlns:a16="http://schemas.microsoft.com/office/drawing/2014/main" id="{CECD3FF1-2A17-4D71-B7C2-AA69216B5224}"/>
              </a:ext>
            </a:extLst>
          </p:cNvPr>
          <p:cNvSpPr>
            <a:spLocks noGrp="1"/>
          </p:cNvSpPr>
          <p:nvPr>
            <p:ph idx="1"/>
          </p:nvPr>
        </p:nvSpPr>
        <p:spPr>
          <a:xfrm>
            <a:off x="393950" y="3740223"/>
            <a:ext cx="10408156" cy="3202910"/>
          </a:xfrm>
        </p:spPr>
        <p:txBody>
          <a:bodyPr>
            <a:normAutofit fontScale="92500"/>
          </a:bodyPr>
          <a:lstStyle/>
          <a:p>
            <a:pPr lvl="1"/>
            <a:r>
              <a:rPr lang="en-US" sz="2400" dirty="0">
                <a:latin typeface="Segoe UI Semilight" panose="020B0402040204020203" pitchFamily="34" charset="0"/>
                <a:cs typeface="Segoe UI Semilight" panose="020B0402040204020203" pitchFamily="34" charset="0"/>
              </a:rPr>
              <a:t>Provides reverse proxy, URI-based traffic routing on single VIP, TLS termination </a:t>
            </a:r>
          </a:p>
          <a:p>
            <a:pPr lvl="1"/>
            <a:r>
              <a:rPr lang="en-US" sz="2400" dirty="0">
                <a:latin typeface="Segoe UI Semilight" panose="020B0402040204020203" pitchFamily="34" charset="0"/>
                <a:cs typeface="Segoe UI Semilight" panose="020B0402040204020203" pitchFamily="34" charset="0"/>
              </a:rPr>
              <a:t>Exposes a service outside the cluster – to </a:t>
            </a:r>
            <a:r>
              <a:rPr lang="en-US" sz="2400" dirty="0" err="1">
                <a:latin typeface="Segoe UI Semilight" panose="020B0402040204020203" pitchFamily="34" charset="0"/>
                <a:cs typeface="Segoe UI Semilight" panose="020B0402040204020203" pitchFamily="34" charset="0"/>
              </a:rPr>
              <a:t>Vnet</a:t>
            </a:r>
            <a:r>
              <a:rPr lang="en-US" sz="2400" dirty="0">
                <a:latin typeface="Segoe UI Semilight" panose="020B0402040204020203" pitchFamily="34" charset="0"/>
                <a:cs typeface="Segoe UI Semilight" panose="020B0402040204020203" pitchFamily="34" charset="0"/>
              </a:rPr>
              <a:t> or Internet</a:t>
            </a:r>
          </a:p>
          <a:p>
            <a:pPr lvl="2"/>
            <a:r>
              <a:rPr lang="en-US" sz="2000" dirty="0">
                <a:latin typeface="Segoe UI Semilight" panose="020B0402040204020203" pitchFamily="34" charset="0"/>
                <a:cs typeface="Segoe UI Semilight" panose="020B0402040204020203" pitchFamily="34" charset="0"/>
              </a:rPr>
              <a:t>Ingress itself is a K8S service of type Load Balancer </a:t>
            </a:r>
          </a:p>
          <a:p>
            <a:pPr lvl="1"/>
            <a:r>
              <a:rPr lang="en-US" sz="2200" dirty="0">
                <a:latin typeface="Segoe UI Semilight" panose="020B0402040204020203" pitchFamily="34" charset="0"/>
                <a:cs typeface="Segoe UI Semilight" panose="020B0402040204020203" pitchFamily="34" charset="0"/>
              </a:rPr>
              <a:t>K8S ingress resource </a:t>
            </a:r>
            <a:r>
              <a:rPr lang="en-US" sz="2200" dirty="0" err="1">
                <a:latin typeface="Segoe UI Semilight" panose="020B0402040204020203" pitchFamily="34" charset="0"/>
                <a:cs typeface="Segoe UI Semilight" panose="020B0402040204020203" pitchFamily="34" charset="0"/>
              </a:rPr>
              <a:t>yaml</a:t>
            </a:r>
            <a:r>
              <a:rPr lang="en-US" sz="2200" dirty="0">
                <a:latin typeface="Segoe UI Semilight" panose="020B0402040204020203" pitchFamily="34" charset="0"/>
                <a:cs typeface="Segoe UI Semilight" panose="020B0402040204020203" pitchFamily="34" charset="0"/>
              </a:rPr>
              <a:t> is used to specify routing rules for services</a:t>
            </a:r>
            <a:endParaRPr lang="en-US" dirty="0">
              <a:latin typeface="Segoe UI Semilight" panose="020B0402040204020203" pitchFamily="34" charset="0"/>
              <a:cs typeface="Segoe UI Semilight" panose="020B0402040204020203" pitchFamily="34" charset="0"/>
            </a:endParaRPr>
          </a:p>
          <a:p>
            <a:pPr lvl="1"/>
            <a:r>
              <a:rPr lang="en-US" sz="2400" dirty="0">
                <a:latin typeface="Segoe UI Semilight" panose="020B0402040204020203" pitchFamily="34" charset="0"/>
                <a:cs typeface="Segoe UI Semilight" panose="020B0402040204020203" pitchFamily="34" charset="0"/>
              </a:rPr>
              <a:t>AKS Recommends two Ingress Controller Solutions </a:t>
            </a:r>
          </a:p>
          <a:p>
            <a:pPr lvl="2"/>
            <a:r>
              <a:rPr lang="en-US" sz="1800" dirty="0">
                <a:latin typeface="Segoe UI Semilight" panose="020B0402040204020203" pitchFamily="34" charset="0"/>
                <a:cs typeface="Segoe UI Semilight" panose="020B0402040204020203" pitchFamily="34" charset="0"/>
              </a:rPr>
              <a:t>NGINX</a:t>
            </a:r>
          </a:p>
          <a:p>
            <a:pPr lvl="2"/>
            <a:r>
              <a:rPr lang="en-US" sz="1800" dirty="0">
                <a:latin typeface="Segoe UI Semilight" panose="020B0402040204020203" pitchFamily="34" charset="0"/>
                <a:cs typeface="Segoe UI Semilight" panose="020B0402040204020203" pitchFamily="34" charset="0"/>
              </a:rPr>
              <a:t>HTTP Application Routing – </a:t>
            </a:r>
          </a:p>
          <a:p>
            <a:pPr lvl="3"/>
            <a:r>
              <a:rPr lang="en-US" sz="1600" dirty="0">
                <a:latin typeface="Segoe UI Semilight" panose="020B0402040204020203" pitchFamily="34" charset="0"/>
                <a:cs typeface="Segoe UI Semilight" panose="020B0402040204020203" pitchFamily="34" charset="0"/>
              </a:rPr>
              <a:t>Automatically deploys Ingress Controller</a:t>
            </a:r>
          </a:p>
          <a:p>
            <a:pPr lvl="3"/>
            <a:r>
              <a:rPr lang="en-US" sz="1600" dirty="0">
                <a:latin typeface="Segoe UI Semilight" panose="020B0402040204020203" pitchFamily="34" charset="0"/>
                <a:cs typeface="Segoe UI Semilight" panose="020B0402040204020203" pitchFamily="34" charset="0"/>
              </a:rPr>
              <a:t>Creates DNS Zone in Az DNS, publicly accessible name for the application endpoint – uses External DNS Controller</a:t>
            </a:r>
          </a:p>
        </p:txBody>
      </p:sp>
      <p:sp>
        <p:nvSpPr>
          <p:cNvPr id="4" name="TextBox 3">
            <a:extLst>
              <a:ext uri="{FF2B5EF4-FFF2-40B4-BE49-F238E27FC236}">
                <a16:creationId xmlns:a16="http://schemas.microsoft.com/office/drawing/2014/main" id="{3F7C7F4B-6FF2-40F2-AF86-9C1C17276474}"/>
              </a:ext>
            </a:extLst>
          </p:cNvPr>
          <p:cNvSpPr txBox="1"/>
          <p:nvPr/>
        </p:nvSpPr>
        <p:spPr>
          <a:xfrm>
            <a:off x="246641" y="841086"/>
            <a:ext cx="2032876" cy="307777"/>
          </a:xfrm>
          <a:prstGeom prst="rect">
            <a:avLst/>
          </a:prstGeom>
          <a:noFill/>
        </p:spPr>
        <p:txBody>
          <a:bodyPr wrap="square" rtlCol="0">
            <a:spAutoFit/>
          </a:bodyPr>
          <a:lstStyle/>
          <a:p>
            <a:r>
              <a:rPr lang="en-US" sz="1400" dirty="0"/>
              <a:t>color.contoso.com/red</a:t>
            </a:r>
          </a:p>
        </p:txBody>
      </p:sp>
      <p:sp>
        <p:nvSpPr>
          <p:cNvPr id="5" name="TextBox 4">
            <a:extLst>
              <a:ext uri="{FF2B5EF4-FFF2-40B4-BE49-F238E27FC236}">
                <a16:creationId xmlns:a16="http://schemas.microsoft.com/office/drawing/2014/main" id="{1814CD5F-9C95-4D13-98C8-5424ABBBC247}"/>
              </a:ext>
            </a:extLst>
          </p:cNvPr>
          <p:cNvSpPr txBox="1"/>
          <p:nvPr/>
        </p:nvSpPr>
        <p:spPr>
          <a:xfrm>
            <a:off x="9970" y="1314052"/>
            <a:ext cx="2032876" cy="307777"/>
          </a:xfrm>
          <a:prstGeom prst="rect">
            <a:avLst/>
          </a:prstGeom>
          <a:noFill/>
        </p:spPr>
        <p:txBody>
          <a:bodyPr wrap="square" rtlCol="0">
            <a:spAutoFit/>
          </a:bodyPr>
          <a:lstStyle/>
          <a:p>
            <a:r>
              <a:rPr lang="en-US" sz="1400" dirty="0"/>
              <a:t>color.contoso.com/blue</a:t>
            </a:r>
          </a:p>
        </p:txBody>
      </p:sp>
      <p:sp>
        <p:nvSpPr>
          <p:cNvPr id="7" name="TextBox 6">
            <a:extLst>
              <a:ext uri="{FF2B5EF4-FFF2-40B4-BE49-F238E27FC236}">
                <a16:creationId xmlns:a16="http://schemas.microsoft.com/office/drawing/2014/main" id="{0F45EA86-8C83-4822-97EF-72465D09FAED}"/>
              </a:ext>
            </a:extLst>
          </p:cNvPr>
          <p:cNvSpPr txBox="1"/>
          <p:nvPr/>
        </p:nvSpPr>
        <p:spPr>
          <a:xfrm>
            <a:off x="5005844" y="2330343"/>
            <a:ext cx="1069509" cy="307777"/>
          </a:xfrm>
          <a:prstGeom prst="rect">
            <a:avLst/>
          </a:prstGeom>
          <a:noFill/>
        </p:spPr>
        <p:txBody>
          <a:bodyPr wrap="square" rtlCol="0">
            <a:spAutoFit/>
          </a:bodyPr>
          <a:lstStyle/>
          <a:p>
            <a:r>
              <a:rPr lang="en-US" sz="1400" b="1" dirty="0"/>
              <a:t>Private IP</a:t>
            </a:r>
          </a:p>
        </p:txBody>
      </p:sp>
      <p:cxnSp>
        <p:nvCxnSpPr>
          <p:cNvPr id="9" name="Straight Arrow Connector 8">
            <a:extLst>
              <a:ext uri="{FF2B5EF4-FFF2-40B4-BE49-F238E27FC236}">
                <a16:creationId xmlns:a16="http://schemas.microsoft.com/office/drawing/2014/main" id="{46B4B24D-F5B7-483B-8AB6-04CEBBCED12C}"/>
              </a:ext>
            </a:extLst>
          </p:cNvPr>
          <p:cNvCxnSpPr>
            <a:cxnSpLocks/>
          </p:cNvCxnSpPr>
          <p:nvPr/>
        </p:nvCxnSpPr>
        <p:spPr>
          <a:xfrm>
            <a:off x="2042846" y="1467940"/>
            <a:ext cx="731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A5E3311-B08D-4021-B7EF-5BD6956D7B3B}"/>
              </a:ext>
            </a:extLst>
          </p:cNvPr>
          <p:cNvCxnSpPr>
            <a:cxnSpLocks/>
            <a:stCxn id="4" idx="3"/>
          </p:cNvCxnSpPr>
          <p:nvPr/>
        </p:nvCxnSpPr>
        <p:spPr>
          <a:xfrm>
            <a:off x="2279517" y="994975"/>
            <a:ext cx="625737" cy="319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B24E329-1696-4591-8DAE-417108D4954C}"/>
              </a:ext>
            </a:extLst>
          </p:cNvPr>
          <p:cNvCxnSpPr>
            <a:cxnSpLocks/>
          </p:cNvCxnSpPr>
          <p:nvPr/>
        </p:nvCxnSpPr>
        <p:spPr>
          <a:xfrm flipV="1">
            <a:off x="2150424" y="1621829"/>
            <a:ext cx="754830" cy="35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154048-EBE0-4F28-9288-6CF9B0AC0FEA}"/>
              </a:ext>
            </a:extLst>
          </p:cNvPr>
          <p:cNvCxnSpPr>
            <a:cxnSpLocks/>
          </p:cNvCxnSpPr>
          <p:nvPr/>
        </p:nvCxnSpPr>
        <p:spPr>
          <a:xfrm>
            <a:off x="6266576" y="2838417"/>
            <a:ext cx="537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24F290B-0044-4A57-BF75-E1CC4A26AD41}"/>
              </a:ext>
            </a:extLst>
          </p:cNvPr>
          <p:cNvGrpSpPr/>
          <p:nvPr/>
        </p:nvGrpSpPr>
        <p:grpSpPr>
          <a:xfrm>
            <a:off x="6925779" y="2472517"/>
            <a:ext cx="1433148" cy="717132"/>
            <a:chOff x="5595775" y="3806964"/>
            <a:chExt cx="1433148" cy="717132"/>
          </a:xfrm>
        </p:grpSpPr>
        <p:sp>
          <p:nvSpPr>
            <p:cNvPr id="15" name="Rectangle 14">
              <a:extLst>
                <a:ext uri="{FF2B5EF4-FFF2-40B4-BE49-F238E27FC236}">
                  <a16:creationId xmlns:a16="http://schemas.microsoft.com/office/drawing/2014/main" id="{8E6FF58C-1458-4239-B8DC-2EF945014FF2}"/>
                </a:ext>
              </a:extLst>
            </p:cNvPr>
            <p:cNvSpPr/>
            <p:nvPr/>
          </p:nvSpPr>
          <p:spPr>
            <a:xfrm>
              <a:off x="5626248" y="3806964"/>
              <a:ext cx="1343505" cy="7171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6242C4B-1560-4742-886A-D73DD624C0CC}"/>
                </a:ext>
              </a:extLst>
            </p:cNvPr>
            <p:cNvSpPr txBox="1"/>
            <p:nvPr/>
          </p:nvSpPr>
          <p:spPr>
            <a:xfrm>
              <a:off x="5595775" y="3840142"/>
              <a:ext cx="1433148"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t>Reverse Proxy</a:t>
              </a:r>
            </a:p>
            <a:p>
              <a:pPr marL="171450" indent="-171450">
                <a:buFont typeface="Arial" panose="020B0604020202020204" pitchFamily="34" charset="0"/>
                <a:buChar char="•"/>
              </a:pPr>
              <a:r>
                <a:rPr lang="en-US" sz="1200" dirty="0"/>
                <a:t>Traffic Routing</a:t>
              </a:r>
            </a:p>
            <a:p>
              <a:pPr marL="171450" indent="-171450">
                <a:buFont typeface="Arial" panose="020B0604020202020204" pitchFamily="34" charset="0"/>
                <a:buChar char="•"/>
              </a:pPr>
              <a:r>
                <a:rPr lang="en-US" sz="1200" dirty="0"/>
                <a:t>TLS Termination</a:t>
              </a:r>
            </a:p>
          </p:txBody>
        </p:sp>
      </p:grpSp>
      <p:cxnSp>
        <p:nvCxnSpPr>
          <p:cNvPr id="25" name="Straight Connector 24">
            <a:extLst>
              <a:ext uri="{FF2B5EF4-FFF2-40B4-BE49-F238E27FC236}">
                <a16:creationId xmlns:a16="http://schemas.microsoft.com/office/drawing/2014/main" id="{8195F5DD-1BB9-41CD-AB5A-2F0CF8485554}"/>
              </a:ext>
            </a:extLst>
          </p:cNvPr>
          <p:cNvCxnSpPr/>
          <p:nvPr/>
        </p:nvCxnSpPr>
        <p:spPr>
          <a:xfrm flipV="1">
            <a:off x="8342790" y="2263980"/>
            <a:ext cx="329307" cy="301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1F41B4-8AC9-4511-A69E-4F7C8FF78E62}"/>
              </a:ext>
            </a:extLst>
          </p:cNvPr>
          <p:cNvCxnSpPr>
            <a:cxnSpLocks/>
            <a:endCxn id="36" idx="1"/>
          </p:cNvCxnSpPr>
          <p:nvPr/>
        </p:nvCxnSpPr>
        <p:spPr>
          <a:xfrm>
            <a:off x="8347570" y="2795385"/>
            <a:ext cx="1050663"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C3988E-FEE0-4A23-BE82-021338ABF74B}"/>
              </a:ext>
            </a:extLst>
          </p:cNvPr>
          <p:cNvCxnSpPr>
            <a:cxnSpLocks/>
          </p:cNvCxnSpPr>
          <p:nvPr/>
        </p:nvCxnSpPr>
        <p:spPr>
          <a:xfrm>
            <a:off x="8340989" y="3091772"/>
            <a:ext cx="395653" cy="195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8D09BCD-9719-42D8-9CCD-BBD3E2478AD6}"/>
              </a:ext>
            </a:extLst>
          </p:cNvPr>
          <p:cNvCxnSpPr>
            <a:cxnSpLocks/>
          </p:cNvCxnSpPr>
          <p:nvPr/>
        </p:nvCxnSpPr>
        <p:spPr>
          <a:xfrm>
            <a:off x="8719908" y="3287050"/>
            <a:ext cx="754232" cy="10758"/>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EEF298-3715-483C-B61F-2AD30B08A7DC}"/>
              </a:ext>
            </a:extLst>
          </p:cNvPr>
          <p:cNvCxnSpPr>
            <a:cxnSpLocks/>
          </p:cNvCxnSpPr>
          <p:nvPr/>
        </p:nvCxnSpPr>
        <p:spPr>
          <a:xfrm>
            <a:off x="8672097" y="2259590"/>
            <a:ext cx="754232" cy="10758"/>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492B626-1650-455E-86A8-71F143498CA6}"/>
              </a:ext>
            </a:extLst>
          </p:cNvPr>
          <p:cNvSpPr txBox="1"/>
          <p:nvPr/>
        </p:nvSpPr>
        <p:spPr>
          <a:xfrm>
            <a:off x="9398233" y="2113375"/>
            <a:ext cx="1645925" cy="307777"/>
          </a:xfrm>
          <a:prstGeom prst="rect">
            <a:avLst/>
          </a:prstGeom>
          <a:noFill/>
        </p:spPr>
        <p:txBody>
          <a:bodyPr wrap="square" rtlCol="0">
            <a:spAutoFit/>
          </a:bodyPr>
          <a:lstStyle/>
          <a:p>
            <a:r>
              <a:rPr lang="en-US" sz="1400" dirty="0"/>
              <a:t>/red: K8S Service S1</a:t>
            </a:r>
          </a:p>
        </p:txBody>
      </p:sp>
      <p:sp>
        <p:nvSpPr>
          <p:cNvPr id="36" name="TextBox 35">
            <a:extLst>
              <a:ext uri="{FF2B5EF4-FFF2-40B4-BE49-F238E27FC236}">
                <a16:creationId xmlns:a16="http://schemas.microsoft.com/office/drawing/2014/main" id="{062F5F51-B68C-4240-8A69-FC16A56E2A46}"/>
              </a:ext>
            </a:extLst>
          </p:cNvPr>
          <p:cNvSpPr txBox="1"/>
          <p:nvPr/>
        </p:nvSpPr>
        <p:spPr>
          <a:xfrm>
            <a:off x="9398233" y="2641496"/>
            <a:ext cx="1403873" cy="307777"/>
          </a:xfrm>
          <a:prstGeom prst="rect">
            <a:avLst/>
          </a:prstGeom>
          <a:noFill/>
        </p:spPr>
        <p:txBody>
          <a:bodyPr wrap="square" rtlCol="0">
            <a:spAutoFit/>
          </a:bodyPr>
          <a:lstStyle/>
          <a:p>
            <a:r>
              <a:rPr lang="en-US" sz="1400" dirty="0"/>
              <a:t>/blue: S2</a:t>
            </a:r>
          </a:p>
        </p:txBody>
      </p:sp>
      <p:sp>
        <p:nvSpPr>
          <p:cNvPr id="40" name="TextBox 39">
            <a:extLst>
              <a:ext uri="{FF2B5EF4-FFF2-40B4-BE49-F238E27FC236}">
                <a16:creationId xmlns:a16="http://schemas.microsoft.com/office/drawing/2014/main" id="{41B576DA-47C3-4564-B3A3-B437F030B7B3}"/>
              </a:ext>
            </a:extLst>
          </p:cNvPr>
          <p:cNvSpPr txBox="1"/>
          <p:nvPr/>
        </p:nvSpPr>
        <p:spPr>
          <a:xfrm>
            <a:off x="9426919" y="3135479"/>
            <a:ext cx="2149128" cy="307777"/>
          </a:xfrm>
          <a:prstGeom prst="rect">
            <a:avLst/>
          </a:prstGeom>
          <a:noFill/>
        </p:spPr>
        <p:txBody>
          <a:bodyPr wrap="square" rtlCol="0">
            <a:spAutoFit/>
          </a:bodyPr>
          <a:lstStyle/>
          <a:p>
            <a:r>
              <a:rPr lang="en-US" sz="1400" dirty="0"/>
              <a:t>/shades.contoso.com: S3</a:t>
            </a:r>
          </a:p>
        </p:txBody>
      </p:sp>
      <p:sp>
        <p:nvSpPr>
          <p:cNvPr id="41" name="TextBox 40">
            <a:extLst>
              <a:ext uri="{FF2B5EF4-FFF2-40B4-BE49-F238E27FC236}">
                <a16:creationId xmlns:a16="http://schemas.microsoft.com/office/drawing/2014/main" id="{1AACA559-2EFE-46DA-8C2F-5341F3A3ACEE}"/>
              </a:ext>
            </a:extLst>
          </p:cNvPr>
          <p:cNvSpPr txBox="1"/>
          <p:nvPr/>
        </p:nvSpPr>
        <p:spPr>
          <a:xfrm>
            <a:off x="6867468" y="2171770"/>
            <a:ext cx="1196905" cy="307777"/>
          </a:xfrm>
          <a:prstGeom prst="rect">
            <a:avLst/>
          </a:prstGeom>
          <a:noFill/>
        </p:spPr>
        <p:txBody>
          <a:bodyPr wrap="square" rtlCol="0">
            <a:spAutoFit/>
          </a:bodyPr>
          <a:lstStyle/>
          <a:p>
            <a:r>
              <a:rPr lang="en-US" sz="1400" b="1" dirty="0"/>
              <a:t>Ingress</a:t>
            </a:r>
          </a:p>
        </p:txBody>
      </p:sp>
      <p:cxnSp>
        <p:nvCxnSpPr>
          <p:cNvPr id="27" name="Straight Arrow Connector 26">
            <a:extLst>
              <a:ext uri="{FF2B5EF4-FFF2-40B4-BE49-F238E27FC236}">
                <a16:creationId xmlns:a16="http://schemas.microsoft.com/office/drawing/2014/main" id="{78E9033D-7B25-4009-93CB-2A17FDFBE83B}"/>
              </a:ext>
            </a:extLst>
          </p:cNvPr>
          <p:cNvCxnSpPr>
            <a:cxnSpLocks/>
          </p:cNvCxnSpPr>
          <p:nvPr/>
        </p:nvCxnSpPr>
        <p:spPr>
          <a:xfrm>
            <a:off x="4310985" y="1962054"/>
            <a:ext cx="577979" cy="54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026263C-079A-4123-A5E1-D17328F73CC1}"/>
              </a:ext>
            </a:extLst>
          </p:cNvPr>
          <p:cNvGrpSpPr/>
          <p:nvPr/>
        </p:nvGrpSpPr>
        <p:grpSpPr>
          <a:xfrm>
            <a:off x="3509557" y="1046267"/>
            <a:ext cx="1433148" cy="717132"/>
            <a:chOff x="5595775" y="3806964"/>
            <a:chExt cx="1433148" cy="717132"/>
          </a:xfrm>
        </p:grpSpPr>
        <p:sp>
          <p:nvSpPr>
            <p:cNvPr id="30" name="Rectangle 29">
              <a:extLst>
                <a:ext uri="{FF2B5EF4-FFF2-40B4-BE49-F238E27FC236}">
                  <a16:creationId xmlns:a16="http://schemas.microsoft.com/office/drawing/2014/main" id="{82C58322-6A62-475B-BCE5-79D7ED02BE67}"/>
                </a:ext>
              </a:extLst>
            </p:cNvPr>
            <p:cNvSpPr/>
            <p:nvPr/>
          </p:nvSpPr>
          <p:spPr>
            <a:xfrm>
              <a:off x="5626248" y="3806964"/>
              <a:ext cx="1343505" cy="7171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D2B1F7F-204D-4623-94A7-71C79D8E604A}"/>
                </a:ext>
              </a:extLst>
            </p:cNvPr>
            <p:cNvSpPr txBox="1"/>
            <p:nvPr/>
          </p:nvSpPr>
          <p:spPr>
            <a:xfrm>
              <a:off x="5595775" y="3840142"/>
              <a:ext cx="1433148" cy="338554"/>
            </a:xfrm>
            <a:prstGeom prst="rect">
              <a:avLst/>
            </a:prstGeom>
            <a:noFill/>
          </p:spPr>
          <p:txBody>
            <a:bodyPr wrap="square" rtlCol="0">
              <a:spAutoFit/>
            </a:bodyPr>
            <a:lstStyle/>
            <a:p>
              <a:pPr algn="ctr"/>
              <a:r>
                <a:rPr lang="en-US" sz="1600" dirty="0"/>
                <a:t>Azure FW</a:t>
              </a:r>
            </a:p>
          </p:txBody>
        </p:sp>
      </p:grpSp>
      <p:grpSp>
        <p:nvGrpSpPr>
          <p:cNvPr id="34" name="Group 33">
            <a:extLst>
              <a:ext uri="{FF2B5EF4-FFF2-40B4-BE49-F238E27FC236}">
                <a16:creationId xmlns:a16="http://schemas.microsoft.com/office/drawing/2014/main" id="{D144E4A2-6490-4A19-B4B2-5F772B9132FB}"/>
              </a:ext>
            </a:extLst>
          </p:cNvPr>
          <p:cNvGrpSpPr/>
          <p:nvPr/>
        </p:nvGrpSpPr>
        <p:grpSpPr>
          <a:xfrm>
            <a:off x="9033103" y="1039136"/>
            <a:ext cx="1433148" cy="599725"/>
            <a:chOff x="5576857" y="3806964"/>
            <a:chExt cx="1433148" cy="717132"/>
          </a:xfrm>
        </p:grpSpPr>
        <p:sp>
          <p:nvSpPr>
            <p:cNvPr id="37" name="Rectangle 36">
              <a:extLst>
                <a:ext uri="{FF2B5EF4-FFF2-40B4-BE49-F238E27FC236}">
                  <a16:creationId xmlns:a16="http://schemas.microsoft.com/office/drawing/2014/main" id="{DF8CD428-308A-4013-867C-47457C623F70}"/>
                </a:ext>
              </a:extLst>
            </p:cNvPr>
            <p:cNvSpPr/>
            <p:nvPr/>
          </p:nvSpPr>
          <p:spPr>
            <a:xfrm>
              <a:off x="5626248" y="3806964"/>
              <a:ext cx="1343505" cy="7171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AE65D7E-E4BE-4145-84A5-085CB5D1AAF1}"/>
                </a:ext>
              </a:extLst>
            </p:cNvPr>
            <p:cNvSpPr txBox="1"/>
            <p:nvPr/>
          </p:nvSpPr>
          <p:spPr>
            <a:xfrm>
              <a:off x="5576857" y="3903202"/>
              <a:ext cx="1433148" cy="461665"/>
            </a:xfrm>
            <a:prstGeom prst="rect">
              <a:avLst/>
            </a:prstGeom>
            <a:noFill/>
          </p:spPr>
          <p:txBody>
            <a:bodyPr wrap="square" rtlCol="0">
              <a:spAutoFit/>
            </a:bodyPr>
            <a:lstStyle/>
            <a:p>
              <a:pPr algn="ctr"/>
              <a:r>
                <a:rPr lang="en-US" sz="1200" dirty="0"/>
                <a:t>Kubernetes Master </a:t>
              </a:r>
            </a:p>
          </p:txBody>
        </p:sp>
      </p:grpSp>
      <p:grpSp>
        <p:nvGrpSpPr>
          <p:cNvPr id="39" name="Group 38">
            <a:extLst>
              <a:ext uri="{FF2B5EF4-FFF2-40B4-BE49-F238E27FC236}">
                <a16:creationId xmlns:a16="http://schemas.microsoft.com/office/drawing/2014/main" id="{8C2B0BFF-6558-4356-A516-FB30903D23C4}"/>
              </a:ext>
            </a:extLst>
          </p:cNvPr>
          <p:cNvGrpSpPr/>
          <p:nvPr/>
        </p:nvGrpSpPr>
        <p:grpSpPr>
          <a:xfrm>
            <a:off x="6866609" y="1045296"/>
            <a:ext cx="1433148" cy="599725"/>
            <a:chOff x="5576857" y="3806964"/>
            <a:chExt cx="1433148" cy="717132"/>
          </a:xfrm>
        </p:grpSpPr>
        <p:sp>
          <p:nvSpPr>
            <p:cNvPr id="42" name="Rectangle 41">
              <a:extLst>
                <a:ext uri="{FF2B5EF4-FFF2-40B4-BE49-F238E27FC236}">
                  <a16:creationId xmlns:a16="http://schemas.microsoft.com/office/drawing/2014/main" id="{6B87FF8C-6FA2-48BB-AE5C-655E6ECBA898}"/>
                </a:ext>
              </a:extLst>
            </p:cNvPr>
            <p:cNvSpPr/>
            <p:nvPr/>
          </p:nvSpPr>
          <p:spPr>
            <a:xfrm>
              <a:off x="5626248" y="3806964"/>
              <a:ext cx="1343505" cy="7171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1A131B8-B5DB-4E16-B271-46ADD07C653F}"/>
                </a:ext>
              </a:extLst>
            </p:cNvPr>
            <p:cNvSpPr txBox="1"/>
            <p:nvPr/>
          </p:nvSpPr>
          <p:spPr>
            <a:xfrm>
              <a:off x="5576857" y="3903202"/>
              <a:ext cx="1433148" cy="552044"/>
            </a:xfrm>
            <a:prstGeom prst="rect">
              <a:avLst/>
            </a:prstGeom>
            <a:noFill/>
          </p:spPr>
          <p:txBody>
            <a:bodyPr wrap="square" rtlCol="0">
              <a:spAutoFit/>
            </a:bodyPr>
            <a:lstStyle/>
            <a:p>
              <a:pPr algn="ctr"/>
              <a:r>
                <a:rPr lang="en-US" sz="1200" dirty="0"/>
                <a:t>Ingress </a:t>
              </a:r>
            </a:p>
            <a:p>
              <a:pPr algn="ctr"/>
              <a:r>
                <a:rPr lang="en-US" sz="1200" dirty="0"/>
                <a:t>Controller</a:t>
              </a:r>
            </a:p>
          </p:txBody>
        </p:sp>
      </p:grpSp>
      <p:cxnSp>
        <p:nvCxnSpPr>
          <p:cNvPr id="19" name="Straight Arrow Connector 18">
            <a:extLst>
              <a:ext uri="{FF2B5EF4-FFF2-40B4-BE49-F238E27FC236}">
                <a16:creationId xmlns:a16="http://schemas.microsoft.com/office/drawing/2014/main" id="{A2E2B2C2-35CC-401D-8558-07D58FEC8597}"/>
              </a:ext>
            </a:extLst>
          </p:cNvPr>
          <p:cNvCxnSpPr>
            <a:cxnSpLocks/>
          </p:cNvCxnSpPr>
          <p:nvPr/>
        </p:nvCxnSpPr>
        <p:spPr>
          <a:xfrm>
            <a:off x="7882759" y="1638861"/>
            <a:ext cx="0" cy="8052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C36F0CF-12AB-4D99-A40F-5FDE7B8EA8C9}"/>
              </a:ext>
            </a:extLst>
          </p:cNvPr>
          <p:cNvCxnSpPr>
            <a:cxnSpLocks/>
          </p:cNvCxnSpPr>
          <p:nvPr/>
        </p:nvCxnSpPr>
        <p:spPr>
          <a:xfrm flipH="1">
            <a:off x="8259505" y="1338998"/>
            <a:ext cx="8315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02B4880-29B1-4B05-91A0-5EF47B737EAE}"/>
              </a:ext>
            </a:extLst>
          </p:cNvPr>
          <p:cNvCxnSpPr>
            <a:cxnSpLocks/>
          </p:cNvCxnSpPr>
          <p:nvPr/>
        </p:nvCxnSpPr>
        <p:spPr>
          <a:xfrm flipH="1">
            <a:off x="10425999" y="1312659"/>
            <a:ext cx="61815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35F4B9B-BF56-4382-A20B-72EF5BE5A5C1}"/>
              </a:ext>
            </a:extLst>
          </p:cNvPr>
          <p:cNvSpPr txBox="1"/>
          <p:nvPr/>
        </p:nvSpPr>
        <p:spPr>
          <a:xfrm>
            <a:off x="10885036" y="961167"/>
            <a:ext cx="937528" cy="307777"/>
          </a:xfrm>
          <a:prstGeom prst="rect">
            <a:avLst/>
          </a:prstGeom>
          <a:noFill/>
        </p:spPr>
        <p:txBody>
          <a:bodyPr wrap="square" rtlCol="0">
            <a:spAutoFit/>
          </a:bodyPr>
          <a:lstStyle/>
          <a:p>
            <a:r>
              <a:rPr lang="en-US" sz="1400" dirty="0" err="1"/>
              <a:t>Kubectl</a:t>
            </a:r>
            <a:endParaRPr lang="en-US" sz="1400" dirty="0"/>
          </a:p>
        </p:txBody>
      </p:sp>
      <p:sp>
        <p:nvSpPr>
          <p:cNvPr id="55" name="Rectangle: Rounded Corners 54">
            <a:extLst>
              <a:ext uri="{FF2B5EF4-FFF2-40B4-BE49-F238E27FC236}">
                <a16:creationId xmlns:a16="http://schemas.microsoft.com/office/drawing/2014/main" id="{0F338ADB-C3DC-406F-BAB5-ED59D1BA8746}"/>
              </a:ext>
            </a:extLst>
          </p:cNvPr>
          <p:cNvSpPr/>
          <p:nvPr/>
        </p:nvSpPr>
        <p:spPr bwMode="auto">
          <a:xfrm>
            <a:off x="6602599" y="605438"/>
            <a:ext cx="5290907" cy="3010069"/>
          </a:xfrm>
          <a:prstGeom prst="roundRect">
            <a:avLst/>
          </a:prstGeom>
          <a:noFill/>
          <a:ln>
            <a:solidFill>
              <a:srgbClr val="0070C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44" name="Group 43">
            <a:extLst>
              <a:ext uri="{FF2B5EF4-FFF2-40B4-BE49-F238E27FC236}">
                <a16:creationId xmlns:a16="http://schemas.microsoft.com/office/drawing/2014/main" id="{25A79C7F-15CC-455C-8D64-1C83E4F65982}"/>
              </a:ext>
            </a:extLst>
          </p:cNvPr>
          <p:cNvGrpSpPr/>
          <p:nvPr/>
        </p:nvGrpSpPr>
        <p:grpSpPr>
          <a:xfrm>
            <a:off x="4957865" y="2624917"/>
            <a:ext cx="1433148" cy="717132"/>
            <a:chOff x="5595775" y="3806964"/>
            <a:chExt cx="1433148" cy="717132"/>
          </a:xfrm>
        </p:grpSpPr>
        <p:sp>
          <p:nvSpPr>
            <p:cNvPr id="45" name="Rectangle 44">
              <a:extLst>
                <a:ext uri="{FF2B5EF4-FFF2-40B4-BE49-F238E27FC236}">
                  <a16:creationId xmlns:a16="http://schemas.microsoft.com/office/drawing/2014/main" id="{AB8064D4-BF22-4C19-A373-D878D4CFEDA3}"/>
                </a:ext>
              </a:extLst>
            </p:cNvPr>
            <p:cNvSpPr/>
            <p:nvPr/>
          </p:nvSpPr>
          <p:spPr>
            <a:xfrm>
              <a:off x="5626248" y="3806964"/>
              <a:ext cx="1343505" cy="7171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FB8314F-2221-4BA3-B461-139E19804AB3}"/>
                </a:ext>
              </a:extLst>
            </p:cNvPr>
            <p:cNvSpPr txBox="1"/>
            <p:nvPr/>
          </p:nvSpPr>
          <p:spPr>
            <a:xfrm>
              <a:off x="5595775" y="3840142"/>
              <a:ext cx="1433148" cy="584775"/>
            </a:xfrm>
            <a:prstGeom prst="rect">
              <a:avLst/>
            </a:prstGeom>
            <a:noFill/>
          </p:spPr>
          <p:txBody>
            <a:bodyPr wrap="square" rtlCol="0">
              <a:spAutoFit/>
            </a:bodyPr>
            <a:lstStyle/>
            <a:p>
              <a:pPr algn="ctr"/>
              <a:r>
                <a:rPr lang="en-US" sz="1600" dirty="0"/>
                <a:t>Azure </a:t>
              </a:r>
            </a:p>
            <a:p>
              <a:pPr algn="ctr"/>
              <a:r>
                <a:rPr lang="en-US" sz="1600" dirty="0"/>
                <a:t>SLB</a:t>
              </a:r>
            </a:p>
          </p:txBody>
        </p:sp>
      </p:grpSp>
      <p:sp>
        <p:nvSpPr>
          <p:cNvPr id="47" name="TextBox 46">
            <a:extLst>
              <a:ext uri="{FF2B5EF4-FFF2-40B4-BE49-F238E27FC236}">
                <a16:creationId xmlns:a16="http://schemas.microsoft.com/office/drawing/2014/main" id="{ABE2BE0B-89FF-4C5F-80C7-C19E6FD0A4E5}"/>
              </a:ext>
            </a:extLst>
          </p:cNvPr>
          <p:cNvSpPr txBox="1"/>
          <p:nvPr/>
        </p:nvSpPr>
        <p:spPr>
          <a:xfrm>
            <a:off x="2881944" y="1312659"/>
            <a:ext cx="1069509" cy="307777"/>
          </a:xfrm>
          <a:prstGeom prst="rect">
            <a:avLst/>
          </a:prstGeom>
          <a:noFill/>
        </p:spPr>
        <p:txBody>
          <a:bodyPr wrap="square" rtlCol="0">
            <a:spAutoFit/>
          </a:bodyPr>
          <a:lstStyle/>
          <a:p>
            <a:r>
              <a:rPr lang="en-US" sz="1400" b="1" dirty="0"/>
              <a:t>Public IP</a:t>
            </a:r>
          </a:p>
        </p:txBody>
      </p:sp>
      <p:grpSp>
        <p:nvGrpSpPr>
          <p:cNvPr id="23" name="Group 22">
            <a:extLst>
              <a:ext uri="{FF2B5EF4-FFF2-40B4-BE49-F238E27FC236}">
                <a16:creationId xmlns:a16="http://schemas.microsoft.com/office/drawing/2014/main" id="{EC3B2B98-65E4-4709-980A-916786597ED1}"/>
              </a:ext>
            </a:extLst>
          </p:cNvPr>
          <p:cNvGrpSpPr/>
          <p:nvPr/>
        </p:nvGrpSpPr>
        <p:grpSpPr>
          <a:xfrm>
            <a:off x="2831282" y="1516842"/>
            <a:ext cx="6529435" cy="3824315"/>
            <a:chOff x="2831282" y="1516842"/>
            <a:chExt cx="6529435" cy="3824315"/>
          </a:xfrm>
        </p:grpSpPr>
        <p:pic>
          <p:nvPicPr>
            <p:cNvPr id="18" name="Picture 17">
              <a:extLst>
                <a:ext uri="{FF2B5EF4-FFF2-40B4-BE49-F238E27FC236}">
                  <a16:creationId xmlns:a16="http://schemas.microsoft.com/office/drawing/2014/main" id="{0BE4FAF4-8AAE-4449-ADDE-B7A60000F1D5}"/>
                </a:ext>
              </a:extLst>
            </p:cNvPr>
            <p:cNvPicPr>
              <a:picLocks noChangeAspect="1"/>
            </p:cNvPicPr>
            <p:nvPr/>
          </p:nvPicPr>
          <p:blipFill>
            <a:blip r:embed="rId3"/>
            <a:stretch>
              <a:fillRect/>
            </a:stretch>
          </p:blipFill>
          <p:spPr>
            <a:xfrm>
              <a:off x="2831282" y="1516842"/>
              <a:ext cx="6529435" cy="3824315"/>
            </a:xfrm>
            <a:prstGeom prst="rect">
              <a:avLst/>
            </a:prstGeom>
          </p:spPr>
        </p:pic>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72D08332-DF1E-43C6-B54D-C86C9B9E0970}"/>
                    </a:ext>
                  </a:extLst>
                </p14:cNvPr>
                <p14:cNvContentPartPr/>
                <p14:nvPr/>
              </p14:nvContentPartPr>
              <p14:xfrm>
                <a:off x="3017460" y="3297446"/>
                <a:ext cx="2597400" cy="690480"/>
              </p14:xfrm>
            </p:contentPart>
          </mc:Choice>
          <mc:Fallback xmlns="">
            <p:pic>
              <p:nvPicPr>
                <p:cNvPr id="21" name="Ink 20">
                  <a:extLst>
                    <a:ext uri="{FF2B5EF4-FFF2-40B4-BE49-F238E27FC236}">
                      <a16:creationId xmlns:a16="http://schemas.microsoft.com/office/drawing/2014/main" id="{72D08332-DF1E-43C6-B54D-C86C9B9E0970}"/>
                    </a:ext>
                  </a:extLst>
                </p:cNvPr>
                <p:cNvPicPr/>
                <p:nvPr/>
              </p:nvPicPr>
              <p:blipFill>
                <a:blip r:embed="rId5"/>
                <a:stretch>
                  <a:fillRect/>
                </a:stretch>
              </p:blipFill>
              <p:spPr>
                <a:xfrm>
                  <a:off x="3008820" y="3288446"/>
                  <a:ext cx="2615040" cy="708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392C5522-9EFC-4F8D-9BE8-72CCFD83CD12}"/>
                    </a:ext>
                  </a:extLst>
                </p14:cNvPr>
                <p14:cNvContentPartPr/>
                <p14:nvPr/>
              </p14:nvContentPartPr>
              <p14:xfrm>
                <a:off x="7394700" y="2846006"/>
                <a:ext cx="662400" cy="338040"/>
              </p14:xfrm>
            </p:contentPart>
          </mc:Choice>
          <mc:Fallback xmlns="">
            <p:pic>
              <p:nvPicPr>
                <p:cNvPr id="22" name="Ink 21">
                  <a:extLst>
                    <a:ext uri="{FF2B5EF4-FFF2-40B4-BE49-F238E27FC236}">
                      <a16:creationId xmlns:a16="http://schemas.microsoft.com/office/drawing/2014/main" id="{392C5522-9EFC-4F8D-9BE8-72CCFD83CD12}"/>
                    </a:ext>
                  </a:extLst>
                </p:cNvPr>
                <p:cNvPicPr/>
                <p:nvPr/>
              </p:nvPicPr>
              <p:blipFill>
                <a:blip r:embed="rId7"/>
                <a:stretch>
                  <a:fillRect/>
                </a:stretch>
              </p:blipFill>
              <p:spPr>
                <a:xfrm>
                  <a:off x="7385700" y="2837006"/>
                  <a:ext cx="680040" cy="355680"/>
                </a:xfrm>
                <a:prstGeom prst="rect">
                  <a:avLst/>
                </a:prstGeom>
              </p:spPr>
            </p:pic>
          </mc:Fallback>
        </mc:AlternateContent>
      </p:grpSp>
    </p:spTree>
    <p:extLst>
      <p:ext uri="{BB962C8B-B14F-4D97-AF65-F5344CB8AC3E}">
        <p14:creationId xmlns:p14="http://schemas.microsoft.com/office/powerpoint/2010/main" val="141329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54BD-E6A5-4351-9248-F8EF222FA16F}"/>
              </a:ext>
            </a:extLst>
          </p:cNvPr>
          <p:cNvSpPr>
            <a:spLocks noGrp="1"/>
          </p:cNvSpPr>
          <p:nvPr>
            <p:ph type="title"/>
          </p:nvPr>
        </p:nvSpPr>
        <p:spPr/>
        <p:txBody>
          <a:bodyPr/>
          <a:lstStyle/>
          <a:p>
            <a:r>
              <a:rPr lang="en-US">
                <a:solidFill>
                  <a:schemeClr val="accent1">
                    <a:lumMod val="50000"/>
                  </a:schemeClr>
                </a:solidFill>
              </a:rPr>
              <a:t>Egress Filtering: Azure Firewall</a:t>
            </a:r>
          </a:p>
        </p:txBody>
      </p:sp>
      <p:sp>
        <p:nvSpPr>
          <p:cNvPr id="3" name="Text Placeholder 2">
            <a:extLst>
              <a:ext uri="{FF2B5EF4-FFF2-40B4-BE49-F238E27FC236}">
                <a16:creationId xmlns:a16="http://schemas.microsoft.com/office/drawing/2014/main" id="{9BF902AE-31C0-4751-92A2-7A1E3557495B}"/>
              </a:ext>
            </a:extLst>
          </p:cNvPr>
          <p:cNvSpPr>
            <a:spLocks noGrp="1"/>
          </p:cNvSpPr>
          <p:nvPr>
            <p:ph type="body" sz="quarter" idx="10"/>
          </p:nvPr>
        </p:nvSpPr>
        <p:spPr>
          <a:xfrm>
            <a:off x="500137" y="2536428"/>
            <a:ext cx="4861307" cy="2880789"/>
          </a:xfrm>
        </p:spPr>
        <p:txBody>
          <a:bodyPr/>
          <a:lstStyle/>
          <a:p>
            <a:r>
              <a:rPr lang="en-US" sz="2400" dirty="0"/>
              <a:t>Egress Traffic from pods sent through Azure Firewall using UDRs</a:t>
            </a:r>
          </a:p>
          <a:p>
            <a:r>
              <a:rPr lang="en-US" sz="2400" dirty="0"/>
              <a:t>Azure Firewall gives centralized security control, logging</a:t>
            </a:r>
          </a:p>
          <a:p>
            <a:r>
              <a:rPr lang="en-US" sz="2400" dirty="0"/>
              <a:t>Support L7 filtering policies such as FQDN filtering</a:t>
            </a:r>
          </a:p>
          <a:p>
            <a:endParaRPr lang="en-US" dirty="0"/>
          </a:p>
        </p:txBody>
      </p:sp>
      <p:sp>
        <p:nvSpPr>
          <p:cNvPr id="6" name="Rectangle 5">
            <a:extLst>
              <a:ext uri="{FF2B5EF4-FFF2-40B4-BE49-F238E27FC236}">
                <a16:creationId xmlns:a16="http://schemas.microsoft.com/office/drawing/2014/main" id="{980FF5D6-A1D7-4218-81AE-0357263E408D}"/>
              </a:ext>
            </a:extLst>
          </p:cNvPr>
          <p:cNvSpPr/>
          <p:nvPr/>
        </p:nvSpPr>
        <p:spPr bwMode="auto">
          <a:xfrm>
            <a:off x="5847147" y="1653436"/>
            <a:ext cx="5616040" cy="499236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638893FE-C9CF-471E-8E5C-99BF5607DD7C}"/>
              </a:ext>
            </a:extLst>
          </p:cNvPr>
          <p:cNvSpPr/>
          <p:nvPr/>
        </p:nvSpPr>
        <p:spPr bwMode="auto">
          <a:xfrm>
            <a:off x="8182915" y="3517512"/>
            <a:ext cx="1338970" cy="147775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8">
            <a:extLst>
              <a:ext uri="{FF2B5EF4-FFF2-40B4-BE49-F238E27FC236}">
                <a16:creationId xmlns:a16="http://schemas.microsoft.com/office/drawing/2014/main" id="{1F049BD5-3ECE-4AF1-9B10-DA9F76542601}"/>
              </a:ext>
            </a:extLst>
          </p:cNvPr>
          <p:cNvSpPr/>
          <p:nvPr/>
        </p:nvSpPr>
        <p:spPr bwMode="auto">
          <a:xfrm>
            <a:off x="6126215" y="3429001"/>
            <a:ext cx="1175770" cy="1955800"/>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endPar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D34CDB02-C052-44A7-82B8-B3A6552F38DE}"/>
              </a:ext>
            </a:extLst>
          </p:cNvPr>
          <p:cNvSpPr txBox="1"/>
          <p:nvPr/>
        </p:nvSpPr>
        <p:spPr>
          <a:xfrm>
            <a:off x="8326314" y="3595929"/>
            <a:ext cx="1175770" cy="14441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r>
              <a:rPr kumimoji="0" lang="en-US" sz="1100" b="1" i="0" u="none" strike="noStrike" kern="0" cap="none" spc="0" normalizeH="0" baseline="0" noProof="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cxnSp>
        <p:nvCxnSpPr>
          <p:cNvPr id="12" name="Straight Arrow Connector 11">
            <a:extLst>
              <a:ext uri="{FF2B5EF4-FFF2-40B4-BE49-F238E27FC236}">
                <a16:creationId xmlns:a16="http://schemas.microsoft.com/office/drawing/2014/main" id="{27943CEA-9827-4DA7-9DB6-DBEF16819A4F}"/>
              </a:ext>
            </a:extLst>
          </p:cNvPr>
          <p:cNvCxnSpPr>
            <a:cxnSpLocks/>
          </p:cNvCxnSpPr>
          <p:nvPr/>
        </p:nvCxnSpPr>
        <p:spPr>
          <a:xfrm>
            <a:off x="9616388" y="4185608"/>
            <a:ext cx="940718" cy="12724"/>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4CCC09-C9C8-4606-B2CD-15719D5462C5}"/>
              </a:ext>
            </a:extLst>
          </p:cNvPr>
          <p:cNvCxnSpPr>
            <a:cxnSpLocks/>
          </p:cNvCxnSpPr>
          <p:nvPr/>
        </p:nvCxnSpPr>
        <p:spPr>
          <a:xfrm>
            <a:off x="9616388" y="4409759"/>
            <a:ext cx="940718"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4" name="Cross 13">
            <a:extLst>
              <a:ext uri="{FF2B5EF4-FFF2-40B4-BE49-F238E27FC236}">
                <a16:creationId xmlns:a16="http://schemas.microsoft.com/office/drawing/2014/main" id="{C2CA8664-B8A1-4A60-A653-80CB0A98C80B}"/>
              </a:ext>
            </a:extLst>
          </p:cNvPr>
          <p:cNvSpPr/>
          <p:nvPr/>
        </p:nvSpPr>
        <p:spPr>
          <a:xfrm rot="2700000">
            <a:off x="9937636" y="4276518"/>
            <a:ext cx="298222" cy="266483"/>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 name="Freeform: Shape 68">
            <a:extLst>
              <a:ext uri="{FF2B5EF4-FFF2-40B4-BE49-F238E27FC236}">
                <a16:creationId xmlns:a16="http://schemas.microsoft.com/office/drawing/2014/main" id="{F0563E0A-9D87-4B49-9BA1-973551D8539E}"/>
              </a:ext>
            </a:extLst>
          </p:cNvPr>
          <p:cNvSpPr/>
          <p:nvPr/>
        </p:nvSpPr>
        <p:spPr bwMode="auto">
          <a:xfrm flipV="1">
            <a:off x="10083907" y="4621185"/>
            <a:ext cx="164554" cy="1058541"/>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7FFE7F17-352D-4CA2-8347-ECC652BA6418}"/>
              </a:ext>
            </a:extLst>
          </p:cNvPr>
          <p:cNvSpPr txBox="1"/>
          <p:nvPr/>
        </p:nvSpPr>
        <p:spPr>
          <a:xfrm>
            <a:off x="7908127" y="2086697"/>
            <a:ext cx="1819943" cy="150670"/>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17" name="Freeform: Shape 68">
            <a:extLst>
              <a:ext uri="{FF2B5EF4-FFF2-40B4-BE49-F238E27FC236}">
                <a16:creationId xmlns:a16="http://schemas.microsoft.com/office/drawing/2014/main" id="{B7B69733-91E2-439C-8D96-06AFEED2610B}"/>
              </a:ext>
            </a:extLst>
          </p:cNvPr>
          <p:cNvSpPr/>
          <p:nvPr/>
        </p:nvSpPr>
        <p:spPr bwMode="auto">
          <a:xfrm rot="10800000" flipV="1">
            <a:off x="9884734" y="3200157"/>
            <a:ext cx="213193" cy="888531"/>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BE86BBCE-80F5-4639-8E50-62CDA6CBC9BD}"/>
              </a:ext>
            </a:extLst>
          </p:cNvPr>
          <p:cNvSpPr txBox="1"/>
          <p:nvPr/>
        </p:nvSpPr>
        <p:spPr>
          <a:xfrm>
            <a:off x="9105442" y="2580638"/>
            <a:ext cx="1984971" cy="452011"/>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19" name="TextBox 18">
            <a:extLst>
              <a:ext uri="{FF2B5EF4-FFF2-40B4-BE49-F238E27FC236}">
                <a16:creationId xmlns:a16="http://schemas.microsoft.com/office/drawing/2014/main" id="{84302E7E-F9BB-4B35-B077-6865CA8A949E}"/>
              </a:ext>
            </a:extLst>
          </p:cNvPr>
          <p:cNvSpPr txBox="1"/>
          <p:nvPr/>
        </p:nvSpPr>
        <p:spPr>
          <a:xfrm>
            <a:off x="9543093" y="5789370"/>
            <a:ext cx="1081628" cy="301341"/>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grpSp>
        <p:nvGrpSpPr>
          <p:cNvPr id="22" name="Group 4">
            <a:extLst>
              <a:ext uri="{FF2B5EF4-FFF2-40B4-BE49-F238E27FC236}">
                <a16:creationId xmlns:a16="http://schemas.microsoft.com/office/drawing/2014/main" id="{BF134D6F-3412-4029-9F1F-DD27A371FA8B}"/>
              </a:ext>
            </a:extLst>
          </p:cNvPr>
          <p:cNvGrpSpPr>
            <a:grpSpLocks noChangeAspect="1"/>
          </p:cNvGrpSpPr>
          <p:nvPr/>
        </p:nvGrpSpPr>
        <p:grpSpPr bwMode="auto">
          <a:xfrm>
            <a:off x="8490520" y="3989016"/>
            <a:ext cx="723761" cy="581168"/>
            <a:chOff x="-530" y="709"/>
            <a:chExt cx="422" cy="307"/>
          </a:xfrm>
        </p:grpSpPr>
        <p:sp>
          <p:nvSpPr>
            <p:cNvPr id="70" name="Freeform 5">
              <a:extLst>
                <a:ext uri="{FF2B5EF4-FFF2-40B4-BE49-F238E27FC236}">
                  <a16:creationId xmlns:a16="http://schemas.microsoft.com/office/drawing/2014/main" id="{EBEE9DB0-E88B-4FCC-BBD3-AFD8B69ADA80}"/>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Line 6">
              <a:extLst>
                <a:ext uri="{FF2B5EF4-FFF2-40B4-BE49-F238E27FC236}">
                  <a16:creationId xmlns:a16="http://schemas.microsoft.com/office/drawing/2014/main" id="{F79370EB-DBCE-4D99-821F-2B7F235DA98C}"/>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7">
              <a:extLst>
                <a:ext uri="{FF2B5EF4-FFF2-40B4-BE49-F238E27FC236}">
                  <a16:creationId xmlns:a16="http://schemas.microsoft.com/office/drawing/2014/main" id="{A8E37E4C-5DE0-4235-AD86-7D0F7CF59416}"/>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Line 8">
              <a:extLst>
                <a:ext uri="{FF2B5EF4-FFF2-40B4-BE49-F238E27FC236}">
                  <a16:creationId xmlns:a16="http://schemas.microsoft.com/office/drawing/2014/main" id="{144C1F83-BD76-46D8-BE9A-F88EB6B273F8}"/>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9">
              <a:extLst>
                <a:ext uri="{FF2B5EF4-FFF2-40B4-BE49-F238E27FC236}">
                  <a16:creationId xmlns:a16="http://schemas.microsoft.com/office/drawing/2014/main" id="{E4EB5DE1-D3D4-45E4-BDFD-5439F20FD7B2}"/>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10">
              <a:extLst>
                <a:ext uri="{FF2B5EF4-FFF2-40B4-BE49-F238E27FC236}">
                  <a16:creationId xmlns:a16="http://schemas.microsoft.com/office/drawing/2014/main" id="{48550AC1-D753-4359-B5AF-7A60353BDC80}"/>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11">
              <a:extLst>
                <a:ext uri="{FF2B5EF4-FFF2-40B4-BE49-F238E27FC236}">
                  <a16:creationId xmlns:a16="http://schemas.microsoft.com/office/drawing/2014/main" id="{CC61B673-09A6-40EC-A5BD-C25DA0FADEAE}"/>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6" name="Straight Connector 25">
            <a:extLst>
              <a:ext uri="{FF2B5EF4-FFF2-40B4-BE49-F238E27FC236}">
                <a16:creationId xmlns:a16="http://schemas.microsoft.com/office/drawing/2014/main" id="{5DF86562-CE49-45E6-A635-AEFB09986DC3}"/>
              </a:ext>
            </a:extLst>
          </p:cNvPr>
          <p:cNvCxnSpPr>
            <a:cxnSpLocks/>
          </p:cNvCxnSpPr>
          <p:nvPr/>
        </p:nvCxnSpPr>
        <p:spPr>
          <a:xfrm flipV="1">
            <a:off x="8793621" y="2313540"/>
            <a:ext cx="0" cy="1203972"/>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1" name="Oval 30">
            <a:extLst>
              <a:ext uri="{FF2B5EF4-FFF2-40B4-BE49-F238E27FC236}">
                <a16:creationId xmlns:a16="http://schemas.microsoft.com/office/drawing/2014/main" id="{E67575E0-48DC-46A9-BEB0-717B8D8684E2}"/>
              </a:ext>
            </a:extLst>
          </p:cNvPr>
          <p:cNvSpPr/>
          <p:nvPr/>
        </p:nvSpPr>
        <p:spPr bwMode="auto">
          <a:xfrm>
            <a:off x="10654453" y="3976823"/>
            <a:ext cx="572209" cy="631589"/>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E6668B6B-E149-4BD5-9297-74D7593CB91C}"/>
              </a:ext>
            </a:extLst>
          </p:cNvPr>
          <p:cNvGrpSpPr/>
          <p:nvPr/>
        </p:nvGrpSpPr>
        <p:grpSpPr>
          <a:xfrm>
            <a:off x="10777130" y="4116022"/>
            <a:ext cx="326854" cy="350083"/>
            <a:chOff x="11105601" y="3231122"/>
            <a:chExt cx="348212" cy="337894"/>
          </a:xfrm>
        </p:grpSpPr>
        <p:sp>
          <p:nvSpPr>
            <p:cNvPr id="33" name="globe_2">
              <a:extLst>
                <a:ext uri="{FF2B5EF4-FFF2-40B4-BE49-F238E27FC236}">
                  <a16:creationId xmlns:a16="http://schemas.microsoft.com/office/drawing/2014/main" id="{E34F7ACC-891E-4E3E-83DA-89F4B0E9C99B}"/>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B703CDD7-F00F-44F2-B91C-494A8F1A2292}"/>
                </a:ext>
              </a:extLst>
            </p:cNvPr>
            <p:cNvCxnSpPr>
              <a:stCxn id="33" idx="1"/>
              <a:endCxn id="33"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77" name="Connector: Elbow 76">
            <a:extLst>
              <a:ext uri="{FF2B5EF4-FFF2-40B4-BE49-F238E27FC236}">
                <a16:creationId xmlns:a16="http://schemas.microsoft.com/office/drawing/2014/main" id="{63B08C84-E6F1-4E84-96A7-02B4B3A34B17}"/>
              </a:ext>
            </a:extLst>
          </p:cNvPr>
          <p:cNvCxnSpPr/>
          <p:nvPr/>
        </p:nvCxnSpPr>
        <p:spPr>
          <a:xfrm>
            <a:off x="7171151" y="4353976"/>
            <a:ext cx="958241" cy="55783"/>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5D8550C-A48A-48FD-A035-EC8A778D9AF5}"/>
              </a:ext>
            </a:extLst>
          </p:cNvPr>
          <p:cNvSpPr txBox="1"/>
          <p:nvPr/>
        </p:nvSpPr>
        <p:spPr>
          <a:xfrm>
            <a:off x="8326314" y="4608412"/>
            <a:ext cx="1158893"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Azure FW</a:t>
            </a:r>
          </a:p>
        </p:txBody>
      </p:sp>
      <p:sp>
        <p:nvSpPr>
          <p:cNvPr id="81" name="TextBox 80">
            <a:extLst>
              <a:ext uri="{FF2B5EF4-FFF2-40B4-BE49-F238E27FC236}">
                <a16:creationId xmlns:a16="http://schemas.microsoft.com/office/drawing/2014/main" id="{9C63B77E-C1B3-4087-B7E4-6F00A6561EE2}"/>
              </a:ext>
            </a:extLst>
          </p:cNvPr>
          <p:cNvSpPr txBox="1"/>
          <p:nvPr/>
        </p:nvSpPr>
        <p:spPr>
          <a:xfrm>
            <a:off x="6089941" y="3259857"/>
            <a:ext cx="117577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82" name="Rectangle 81">
            <a:extLst>
              <a:ext uri="{FF2B5EF4-FFF2-40B4-BE49-F238E27FC236}">
                <a16:creationId xmlns:a16="http://schemas.microsoft.com/office/drawing/2014/main" id="{5126D3A2-6ACF-41A6-8D1C-0770799DFA90}"/>
              </a:ext>
            </a:extLst>
          </p:cNvPr>
          <p:cNvSpPr/>
          <p:nvPr/>
        </p:nvSpPr>
        <p:spPr bwMode="auto">
          <a:xfrm>
            <a:off x="6353322" y="3614940"/>
            <a:ext cx="665848" cy="1478071"/>
          </a:xfrm>
          <a:prstGeom prst="rect">
            <a:avLst/>
          </a:prstGeom>
          <a:solidFill>
            <a:schemeClr val="accent5">
              <a:lumMod val="20000"/>
              <a:lumOff val="80000"/>
            </a:schemeClr>
          </a:solidFill>
          <a:ln w="254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1B696836-FCE5-46A7-9FE4-4FAC3CB09635}"/>
              </a:ext>
            </a:extLst>
          </p:cNvPr>
          <p:cNvPicPr>
            <a:picLocks noChangeAspect="1"/>
          </p:cNvPicPr>
          <p:nvPr/>
        </p:nvPicPr>
        <p:blipFill>
          <a:blip r:embed="rId2"/>
          <a:stretch>
            <a:fillRect/>
          </a:stretch>
        </p:blipFill>
        <p:spPr>
          <a:xfrm>
            <a:off x="6427321" y="3763505"/>
            <a:ext cx="524141" cy="434827"/>
          </a:xfrm>
          <a:prstGeom prst="rect">
            <a:avLst/>
          </a:prstGeom>
          <a:solidFill>
            <a:schemeClr val="accent6">
              <a:lumMod val="40000"/>
              <a:lumOff val="60000"/>
            </a:schemeClr>
          </a:solidFill>
          <a:ln>
            <a:solidFill>
              <a:schemeClr val="accent1"/>
            </a:solidFill>
          </a:ln>
        </p:spPr>
      </p:pic>
      <p:pic>
        <p:nvPicPr>
          <p:cNvPr id="79" name="Picture 78">
            <a:extLst>
              <a:ext uri="{FF2B5EF4-FFF2-40B4-BE49-F238E27FC236}">
                <a16:creationId xmlns:a16="http://schemas.microsoft.com/office/drawing/2014/main" id="{4D270615-24B8-496A-A076-04365667A96F}"/>
              </a:ext>
            </a:extLst>
          </p:cNvPr>
          <p:cNvPicPr>
            <a:picLocks noChangeAspect="1"/>
          </p:cNvPicPr>
          <p:nvPr/>
        </p:nvPicPr>
        <p:blipFill>
          <a:blip r:embed="rId2"/>
          <a:stretch>
            <a:fillRect/>
          </a:stretch>
        </p:blipFill>
        <p:spPr>
          <a:xfrm>
            <a:off x="6420153" y="4466105"/>
            <a:ext cx="524141" cy="434827"/>
          </a:xfrm>
          <a:prstGeom prst="rect">
            <a:avLst/>
          </a:prstGeom>
          <a:solidFill>
            <a:schemeClr val="accent6">
              <a:lumMod val="40000"/>
              <a:lumOff val="60000"/>
            </a:schemeClr>
          </a:solidFill>
          <a:ln>
            <a:solidFill>
              <a:schemeClr val="accent1"/>
            </a:solidFill>
          </a:ln>
        </p:spPr>
      </p:pic>
      <p:sp>
        <p:nvSpPr>
          <p:cNvPr id="83" name="TextBox 82">
            <a:extLst>
              <a:ext uri="{FF2B5EF4-FFF2-40B4-BE49-F238E27FC236}">
                <a16:creationId xmlns:a16="http://schemas.microsoft.com/office/drawing/2014/main" id="{BC8D899F-2CF9-43D2-89FC-1A3F89BFBF50}"/>
              </a:ext>
            </a:extLst>
          </p:cNvPr>
          <p:cNvSpPr txBox="1"/>
          <p:nvPr/>
        </p:nvSpPr>
        <p:spPr>
          <a:xfrm>
            <a:off x="6346758" y="5150455"/>
            <a:ext cx="117577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AKS subnet</a:t>
            </a:r>
          </a:p>
        </p:txBody>
      </p:sp>
      <p:graphicFrame>
        <p:nvGraphicFramePr>
          <p:cNvPr id="84" name="Table 83">
            <a:extLst>
              <a:ext uri="{FF2B5EF4-FFF2-40B4-BE49-F238E27FC236}">
                <a16:creationId xmlns:a16="http://schemas.microsoft.com/office/drawing/2014/main" id="{53F4DA73-CB18-4FD5-BC44-6C2EF2A14019}"/>
              </a:ext>
            </a:extLst>
          </p:cNvPr>
          <p:cNvGraphicFramePr>
            <a:graphicFrameLocks noGrp="1"/>
          </p:cNvGraphicFramePr>
          <p:nvPr>
            <p:extLst/>
          </p:nvPr>
        </p:nvGraphicFramePr>
        <p:xfrm>
          <a:off x="6526536" y="5471470"/>
          <a:ext cx="2346106" cy="932469"/>
        </p:xfrm>
        <a:graphic>
          <a:graphicData uri="http://schemas.openxmlformats.org/drawingml/2006/table">
            <a:tbl>
              <a:tblPr firstRow="1" bandRow="1">
                <a:tableStyleId>{5C22544A-7EE6-4342-B048-85BDC9FD1C3A}</a:tableStyleId>
              </a:tblPr>
              <a:tblGrid>
                <a:gridCol w="1173053">
                  <a:extLst>
                    <a:ext uri="{9D8B030D-6E8A-4147-A177-3AD203B41FA5}">
                      <a16:colId xmlns:a16="http://schemas.microsoft.com/office/drawing/2014/main" val="193211841"/>
                    </a:ext>
                  </a:extLst>
                </a:gridCol>
                <a:gridCol w="1173053">
                  <a:extLst>
                    <a:ext uri="{9D8B030D-6E8A-4147-A177-3AD203B41FA5}">
                      <a16:colId xmlns:a16="http://schemas.microsoft.com/office/drawing/2014/main" val="61773339"/>
                    </a:ext>
                  </a:extLst>
                </a:gridCol>
              </a:tblGrid>
              <a:tr h="310823">
                <a:tc>
                  <a:txBody>
                    <a:bodyPr/>
                    <a:lstStyle/>
                    <a:p>
                      <a:r>
                        <a:rPr lang="en-US" sz="1400"/>
                        <a:t>Destination</a:t>
                      </a:r>
                    </a:p>
                  </a:txBody>
                  <a:tcPr/>
                </a:tc>
                <a:tc>
                  <a:txBody>
                    <a:bodyPr/>
                    <a:lstStyle/>
                    <a:p>
                      <a:r>
                        <a:rPr lang="en-US" sz="1400"/>
                        <a:t>Next hop</a:t>
                      </a:r>
                    </a:p>
                  </a:txBody>
                  <a:tcPr/>
                </a:tc>
                <a:extLst>
                  <a:ext uri="{0D108BD9-81ED-4DB2-BD59-A6C34878D82A}">
                    <a16:rowId xmlns:a16="http://schemas.microsoft.com/office/drawing/2014/main" val="984082480"/>
                  </a:ext>
                </a:extLst>
              </a:tr>
              <a:tr h="310823">
                <a:tc>
                  <a:txBody>
                    <a:bodyPr/>
                    <a:lstStyle/>
                    <a:p>
                      <a:r>
                        <a:rPr lang="en-US" sz="1400"/>
                        <a:t>&lt;</a:t>
                      </a:r>
                      <a:r>
                        <a:rPr lang="en-US" sz="1400" err="1"/>
                        <a:t>publicip</a:t>
                      </a:r>
                      <a:r>
                        <a:rPr lang="en-US" sz="1400"/>
                        <a:t>&gt;</a:t>
                      </a:r>
                    </a:p>
                  </a:txBody>
                  <a:tcPr/>
                </a:tc>
                <a:tc>
                  <a:txBody>
                    <a:bodyPr/>
                    <a:lstStyle/>
                    <a:p>
                      <a:r>
                        <a:rPr lang="en-US" sz="1400"/>
                        <a:t>Internet</a:t>
                      </a:r>
                    </a:p>
                  </a:txBody>
                  <a:tcPr/>
                </a:tc>
                <a:extLst>
                  <a:ext uri="{0D108BD9-81ED-4DB2-BD59-A6C34878D82A}">
                    <a16:rowId xmlns:a16="http://schemas.microsoft.com/office/drawing/2014/main" val="265856732"/>
                  </a:ext>
                </a:extLst>
              </a:tr>
              <a:tr h="310823">
                <a:tc>
                  <a:txBody>
                    <a:bodyPr/>
                    <a:lstStyle/>
                    <a:p>
                      <a:r>
                        <a:rPr lang="en-US" sz="1400"/>
                        <a:t>0.0.0.0/0</a:t>
                      </a:r>
                    </a:p>
                  </a:txBody>
                  <a:tcPr/>
                </a:tc>
                <a:tc>
                  <a:txBody>
                    <a:bodyPr/>
                    <a:lstStyle/>
                    <a:p>
                      <a:r>
                        <a:rPr lang="en-US" sz="1400"/>
                        <a:t>Azure FW</a:t>
                      </a:r>
                    </a:p>
                  </a:txBody>
                  <a:tcPr/>
                </a:tc>
                <a:extLst>
                  <a:ext uri="{0D108BD9-81ED-4DB2-BD59-A6C34878D82A}">
                    <a16:rowId xmlns:a16="http://schemas.microsoft.com/office/drawing/2014/main" val="3853868365"/>
                  </a:ext>
                </a:extLst>
              </a:tr>
            </a:tbl>
          </a:graphicData>
        </a:graphic>
      </p:graphicFrame>
      <p:sp>
        <p:nvSpPr>
          <p:cNvPr id="85" name="TextBox 84">
            <a:extLst>
              <a:ext uri="{FF2B5EF4-FFF2-40B4-BE49-F238E27FC236}">
                <a16:creationId xmlns:a16="http://schemas.microsoft.com/office/drawing/2014/main" id="{39F0E326-4BDB-4F99-A186-27BBA3185B7D}"/>
              </a:ext>
            </a:extLst>
          </p:cNvPr>
          <p:cNvSpPr txBox="1"/>
          <p:nvPr/>
        </p:nvSpPr>
        <p:spPr>
          <a:xfrm>
            <a:off x="7494723" y="5205032"/>
            <a:ext cx="58982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UDR</a:t>
            </a:r>
          </a:p>
        </p:txBody>
      </p:sp>
    </p:spTree>
    <p:extLst>
      <p:ext uri="{BB962C8B-B14F-4D97-AF65-F5344CB8AC3E}">
        <p14:creationId xmlns:p14="http://schemas.microsoft.com/office/powerpoint/2010/main" val="37035910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1585440"/>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3"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7C0D9F-A5D5-46E8-BDB6-ADE1DA0E5B36}"/>
              </a:ext>
            </a:extLst>
          </p:cNvPr>
          <p:cNvSpPr/>
          <p:nvPr/>
        </p:nvSpPr>
        <p:spPr bwMode="auto">
          <a:xfrm>
            <a:off x="5060593" y="1411267"/>
            <a:ext cx="7131407" cy="5413780"/>
          </a:xfrm>
          <a:prstGeom prst="rect">
            <a:avLst/>
          </a:prstGeom>
          <a:solidFill>
            <a:schemeClr val="bg1">
              <a:lumMod val="95000"/>
            </a:schemeClr>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itle 16"/>
          <p:cNvSpPr>
            <a:spLocks noGrp="1"/>
          </p:cNvSpPr>
          <p:nvPr>
            <p:ph type="title"/>
          </p:nvPr>
        </p:nvSpPr>
        <p:spPr>
          <a:xfrm>
            <a:off x="588263" y="457200"/>
            <a:ext cx="11018520" cy="553998"/>
          </a:xfrm>
        </p:spPr>
        <p:txBody>
          <a:bodyPr/>
          <a:lstStyle/>
          <a:p>
            <a:r>
              <a:rPr lang="en-US">
                <a:solidFill>
                  <a:schemeClr val="accent1">
                    <a:lumMod val="50000"/>
                  </a:schemeClr>
                </a:solidFill>
              </a:rPr>
              <a:t>Ingress Controller: Azure Application Gateway</a:t>
            </a:r>
          </a:p>
        </p:txBody>
      </p:sp>
      <p:sp>
        <p:nvSpPr>
          <p:cNvPr id="6" name="Text Placeholder 5"/>
          <p:cNvSpPr>
            <a:spLocks noGrp="1"/>
          </p:cNvSpPr>
          <p:nvPr>
            <p:ph type="body" sz="quarter" idx="10"/>
          </p:nvPr>
        </p:nvSpPr>
        <p:spPr>
          <a:xfrm>
            <a:off x="613774" y="1434370"/>
            <a:ext cx="4300193" cy="5154320"/>
          </a:xfrm>
          <a:ln w="19050">
            <a:solidFill>
              <a:schemeClr val="bg1">
                <a:lumMod val="65000"/>
              </a:schemeClr>
            </a:solidFill>
          </a:ln>
        </p:spPr>
        <p:txBody>
          <a:bodyPr>
            <a:noAutofit/>
          </a:bodyPr>
          <a:lstStyle/>
          <a:p>
            <a:pPr marL="228600" indent="-228600">
              <a:buFont typeface="Wingdings" panose="05000000000000000000" pitchFamily="2" charset="2"/>
              <a:buChar char=""/>
            </a:pPr>
            <a:r>
              <a:rPr lang="en-US" sz="2400" dirty="0"/>
              <a:t>Application Gateway Ingress Controller</a:t>
            </a:r>
          </a:p>
          <a:p>
            <a:pPr lvl="1" indent="-228600">
              <a:buFont typeface="Wingdings" panose="05000000000000000000" pitchFamily="2" charset="2"/>
              <a:buChar char=""/>
            </a:pPr>
            <a:r>
              <a:rPr lang="en-US" sz="2400" dirty="0">
                <a:latin typeface="Segoe UI Semilight" panose="020B0402040204020203" pitchFamily="34" charset="0"/>
                <a:cs typeface="Segoe UI Semilight" panose="020B0402040204020203" pitchFamily="34" charset="0"/>
              </a:rPr>
              <a:t>Deployed using Helm. </a:t>
            </a:r>
          </a:p>
          <a:p>
            <a:pPr lvl="1" indent="-228600">
              <a:buFont typeface="Wingdings" panose="05000000000000000000" pitchFamily="2" charset="2"/>
              <a:buChar char=""/>
            </a:pPr>
            <a:r>
              <a:rPr lang="en-US" sz="2400" dirty="0">
                <a:latin typeface="Segoe UI Semilight" panose="020B0402040204020203" pitchFamily="34" charset="0"/>
                <a:cs typeface="Segoe UI Semilight" panose="020B0402040204020203" pitchFamily="34" charset="0"/>
              </a:rPr>
              <a:t>Associates existing Application Gateways with AKS clusters.</a:t>
            </a:r>
          </a:p>
          <a:p>
            <a:pPr lvl="1" indent="-228600">
              <a:buFont typeface="Wingdings" panose="05000000000000000000" pitchFamily="2" charset="2"/>
              <a:buChar char=""/>
            </a:pPr>
            <a:r>
              <a:rPr lang="en-US" sz="2400" dirty="0">
                <a:latin typeface="Segoe UI Semilight" panose="020B0402040204020203" pitchFamily="34" charset="0"/>
                <a:cs typeface="Segoe UI Semilight" panose="020B0402040204020203" pitchFamily="34" charset="0"/>
              </a:rPr>
              <a:t>Supports: </a:t>
            </a:r>
          </a:p>
          <a:p>
            <a:pPr marL="457200" lvl="3" indent="-228600">
              <a:buFont typeface="Wingdings" panose="05000000000000000000" pitchFamily="2" charset="2"/>
              <a:buChar char=""/>
            </a:pPr>
            <a:r>
              <a:rPr lang="en-US" sz="2200" dirty="0">
                <a:latin typeface="Segoe UI Semilight" panose="020B0402040204020203" pitchFamily="34" charset="0"/>
                <a:cs typeface="Segoe UI Semilight" panose="020B0402040204020203" pitchFamily="34" charset="0"/>
              </a:rPr>
              <a:t>TLS</a:t>
            </a:r>
          </a:p>
          <a:p>
            <a:pPr marL="457200" lvl="3" indent="-228600">
              <a:buFont typeface="Wingdings" panose="05000000000000000000" pitchFamily="2" charset="2"/>
              <a:buChar char=""/>
            </a:pPr>
            <a:r>
              <a:rPr lang="en-US" sz="2200" dirty="0">
                <a:latin typeface="Segoe UI Semilight" panose="020B0402040204020203" pitchFamily="34" charset="0"/>
                <a:cs typeface="Segoe UI Semilight" panose="020B0402040204020203" pitchFamily="34" charset="0"/>
              </a:rPr>
              <a:t>Multi-site configurations</a:t>
            </a:r>
          </a:p>
          <a:p>
            <a:pPr marL="457200" lvl="3" indent="-228600">
              <a:buFont typeface="Wingdings" panose="05000000000000000000" pitchFamily="2" charset="2"/>
              <a:buChar char=""/>
            </a:pPr>
            <a:r>
              <a:rPr lang="en-US" sz="2200" dirty="0">
                <a:latin typeface="Segoe UI Semilight" panose="020B0402040204020203" pitchFamily="34" charset="0"/>
                <a:cs typeface="Segoe UI Semilight" panose="020B0402040204020203" pitchFamily="34" charset="0"/>
              </a:rPr>
              <a:t>path-based routing</a:t>
            </a:r>
          </a:p>
          <a:p>
            <a:pPr marL="58738" lvl="3"/>
            <a:endParaRPr lang="en-US" u="sng" dirty="0">
              <a:hlinkClick r:id="" action="ppaction://noaction"/>
            </a:endParaRPr>
          </a:p>
          <a:p>
            <a:pPr marL="58738" lvl="3"/>
            <a:r>
              <a:rPr lang="en-US" u="sng" dirty="0">
                <a:hlinkClick r:id="" action="ppaction://noaction"/>
              </a:rPr>
              <a:t>https://github.com/Azure/application-gateway-kubernetes-ingress</a:t>
            </a:r>
            <a:endParaRPr lang="en-US" sz="2200" dirty="0">
              <a:latin typeface="Segoe UI Semilight" panose="020B0402040204020203" pitchFamily="34" charset="0"/>
              <a:cs typeface="Segoe UI Semilight" panose="020B0402040204020203" pitchFamily="34" charset="0"/>
            </a:endParaRPr>
          </a:p>
        </p:txBody>
      </p:sp>
      <p:sp>
        <p:nvSpPr>
          <p:cNvPr id="36" name="TextBox 35">
            <a:extLst>
              <a:ext uri="{FF2B5EF4-FFF2-40B4-BE49-F238E27FC236}">
                <a16:creationId xmlns:a16="http://schemas.microsoft.com/office/drawing/2014/main" id="{534370F2-06E7-4E37-B720-C0EF75D3EE68}"/>
              </a:ext>
            </a:extLst>
          </p:cNvPr>
          <p:cNvSpPr txBox="1"/>
          <p:nvPr/>
        </p:nvSpPr>
        <p:spPr>
          <a:xfrm>
            <a:off x="11007826" y="4397749"/>
            <a:ext cx="1387365" cy="8987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0C0"/>
                </a:solidFill>
                <a:effectLst/>
                <a:uLnTx/>
                <a:uFillTx/>
                <a:latin typeface="Segoe UI"/>
                <a:ea typeface="Segoe UI" pitchFamily="34" charset="0"/>
                <a:cs typeface="Segoe UI" pitchFamily="34" charset="0"/>
              </a:rPr>
              <a:t>Internet</a:t>
            </a:r>
            <a:endParaRPr kumimoji="0" lang="en-US" sz="1600" b="0" i="0" u="none" strike="noStrike" kern="1200" cap="none" spc="0" normalizeH="0" baseline="0" noProof="0">
              <a:ln>
                <a:noFill/>
              </a:ln>
              <a:solidFill>
                <a:srgbClr val="0070C0"/>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endParaRPr>
          </a:p>
        </p:txBody>
      </p:sp>
      <p:cxnSp>
        <p:nvCxnSpPr>
          <p:cNvPr id="41" name="Straight Arrow Connector 40">
            <a:extLst>
              <a:ext uri="{FF2B5EF4-FFF2-40B4-BE49-F238E27FC236}">
                <a16:creationId xmlns:a16="http://schemas.microsoft.com/office/drawing/2014/main" id="{AC1FF84A-A1D3-4135-B34B-01669464EA44}"/>
              </a:ext>
            </a:extLst>
          </p:cNvPr>
          <p:cNvCxnSpPr>
            <a:cxnSpLocks/>
          </p:cNvCxnSpPr>
          <p:nvPr/>
        </p:nvCxnSpPr>
        <p:spPr>
          <a:xfrm flipV="1">
            <a:off x="10268439" y="4022044"/>
            <a:ext cx="794803" cy="39377"/>
          </a:xfrm>
          <a:prstGeom prst="straightConnector1">
            <a:avLst/>
          </a:prstGeom>
          <a:noFill/>
          <a:ln w="50800" cap="flat" cmpd="sng" algn="ctr">
            <a:solidFill>
              <a:srgbClr val="00B050"/>
            </a:solidFill>
            <a:prstDash val="solid"/>
            <a:headEnd type="triangle" w="med" len="sm"/>
            <a:tailEnd type="triangle" w="med" len="sm"/>
          </a:ln>
          <a:effectLst/>
        </p:spPr>
      </p:cxnSp>
      <p:grpSp>
        <p:nvGrpSpPr>
          <p:cNvPr id="44" name="Group 43">
            <a:extLst>
              <a:ext uri="{FF2B5EF4-FFF2-40B4-BE49-F238E27FC236}">
                <a16:creationId xmlns:a16="http://schemas.microsoft.com/office/drawing/2014/main" id="{6BAE999A-C0F8-4B10-B91A-B74FED50FD77}"/>
              </a:ext>
            </a:extLst>
          </p:cNvPr>
          <p:cNvGrpSpPr/>
          <p:nvPr/>
        </p:nvGrpSpPr>
        <p:grpSpPr>
          <a:xfrm>
            <a:off x="11063810" y="3508963"/>
            <a:ext cx="900814" cy="943303"/>
            <a:chOff x="7997429" y="912040"/>
            <a:chExt cx="1015942" cy="1015942"/>
          </a:xfrm>
        </p:grpSpPr>
        <p:sp>
          <p:nvSpPr>
            <p:cNvPr id="45" name="Oval 44">
              <a:extLst>
                <a:ext uri="{FF2B5EF4-FFF2-40B4-BE49-F238E27FC236}">
                  <a16:creationId xmlns:a16="http://schemas.microsoft.com/office/drawing/2014/main" id="{F91D3381-26E7-4015-B268-91DF1895D65C}"/>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46" name="globe_2">
              <a:extLst>
                <a:ext uri="{FF2B5EF4-FFF2-40B4-BE49-F238E27FC236}">
                  <a16:creationId xmlns:a16="http://schemas.microsoft.com/office/drawing/2014/main" id="{10C21799-C2CD-42E6-82B5-69E1542E5826}"/>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50668FB2-FA9E-4778-B96B-982F725CF10C}"/>
              </a:ext>
            </a:extLst>
          </p:cNvPr>
          <p:cNvSpPr txBox="1"/>
          <p:nvPr/>
        </p:nvSpPr>
        <p:spPr>
          <a:xfrm>
            <a:off x="8785058" y="2962660"/>
            <a:ext cx="2163304" cy="10926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Azure Application Gateway</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a:ea typeface="+mn-ea"/>
              <a:cs typeface="+mn-cs"/>
            </a:endParaRPr>
          </a:p>
        </p:txBody>
      </p:sp>
      <p:pic>
        <p:nvPicPr>
          <p:cNvPr id="50" name="Graphic 49">
            <a:extLst>
              <a:ext uri="{FF2B5EF4-FFF2-40B4-BE49-F238E27FC236}">
                <a16:creationId xmlns:a16="http://schemas.microsoft.com/office/drawing/2014/main" id="{CA82A73F-6FCB-4BEF-84EB-2BCB21D081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1033" y="3577925"/>
            <a:ext cx="956798" cy="956798"/>
          </a:xfrm>
          <a:prstGeom prst="rect">
            <a:avLst/>
          </a:prstGeom>
        </p:spPr>
      </p:pic>
      <p:sp>
        <p:nvSpPr>
          <p:cNvPr id="8" name="Rectangle 7">
            <a:extLst>
              <a:ext uri="{FF2B5EF4-FFF2-40B4-BE49-F238E27FC236}">
                <a16:creationId xmlns:a16="http://schemas.microsoft.com/office/drawing/2014/main" id="{D0133D6E-72B3-4F21-A53C-229BEA061166}"/>
              </a:ext>
            </a:extLst>
          </p:cNvPr>
          <p:cNvSpPr/>
          <p:nvPr/>
        </p:nvSpPr>
        <p:spPr bwMode="auto">
          <a:xfrm>
            <a:off x="5267288" y="2507047"/>
            <a:ext cx="2302828" cy="3482109"/>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Graphic 51">
            <a:extLst>
              <a:ext uri="{FF2B5EF4-FFF2-40B4-BE49-F238E27FC236}">
                <a16:creationId xmlns:a16="http://schemas.microsoft.com/office/drawing/2014/main" id="{63442571-A6B9-4DAC-980A-188A7908EC8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3759" y="2163536"/>
            <a:ext cx="653920" cy="482800"/>
          </a:xfrm>
          <a:prstGeom prst="rect">
            <a:avLst/>
          </a:prstGeom>
        </p:spPr>
      </p:pic>
      <p:pic>
        <p:nvPicPr>
          <p:cNvPr id="57" name="Picture 56">
            <a:extLst>
              <a:ext uri="{FF2B5EF4-FFF2-40B4-BE49-F238E27FC236}">
                <a16:creationId xmlns:a16="http://schemas.microsoft.com/office/drawing/2014/main" id="{13C42DC6-E5ED-4015-B990-905A98F269C7}"/>
              </a:ext>
            </a:extLst>
          </p:cNvPr>
          <p:cNvPicPr>
            <a:picLocks noChangeAspect="1"/>
          </p:cNvPicPr>
          <p:nvPr/>
        </p:nvPicPr>
        <p:blipFill>
          <a:blip r:embed="rId7"/>
          <a:stretch>
            <a:fillRect/>
          </a:stretch>
        </p:blipFill>
        <p:spPr>
          <a:xfrm>
            <a:off x="6508174" y="2900075"/>
            <a:ext cx="480655" cy="470899"/>
          </a:xfrm>
          <a:prstGeom prst="rect">
            <a:avLst/>
          </a:prstGeom>
          <a:solidFill>
            <a:schemeClr val="accent6">
              <a:lumMod val="40000"/>
              <a:lumOff val="60000"/>
            </a:schemeClr>
          </a:solidFill>
          <a:ln>
            <a:solidFill>
              <a:schemeClr val="accent1"/>
            </a:solidFill>
          </a:ln>
        </p:spPr>
      </p:pic>
      <p:pic>
        <p:nvPicPr>
          <p:cNvPr id="64" name="Picture 63">
            <a:extLst>
              <a:ext uri="{FF2B5EF4-FFF2-40B4-BE49-F238E27FC236}">
                <a16:creationId xmlns:a16="http://schemas.microsoft.com/office/drawing/2014/main" id="{A754BD7F-C550-435D-B172-20B48972AC99}"/>
              </a:ext>
            </a:extLst>
          </p:cNvPr>
          <p:cNvPicPr>
            <a:picLocks noChangeAspect="1"/>
          </p:cNvPicPr>
          <p:nvPr/>
        </p:nvPicPr>
        <p:blipFill>
          <a:blip r:embed="rId7"/>
          <a:stretch>
            <a:fillRect/>
          </a:stretch>
        </p:blipFill>
        <p:spPr>
          <a:xfrm>
            <a:off x="6497017" y="3600318"/>
            <a:ext cx="480655" cy="470899"/>
          </a:xfrm>
          <a:prstGeom prst="rect">
            <a:avLst/>
          </a:prstGeom>
          <a:solidFill>
            <a:schemeClr val="accent6">
              <a:lumMod val="40000"/>
              <a:lumOff val="60000"/>
            </a:schemeClr>
          </a:solidFill>
          <a:ln>
            <a:solidFill>
              <a:schemeClr val="accent1"/>
            </a:solidFill>
          </a:ln>
        </p:spPr>
      </p:pic>
      <p:pic>
        <p:nvPicPr>
          <p:cNvPr id="65" name="Picture 64">
            <a:extLst>
              <a:ext uri="{FF2B5EF4-FFF2-40B4-BE49-F238E27FC236}">
                <a16:creationId xmlns:a16="http://schemas.microsoft.com/office/drawing/2014/main" id="{F6DB5905-824A-4B5E-942A-764FAC9B4268}"/>
              </a:ext>
            </a:extLst>
          </p:cNvPr>
          <p:cNvPicPr>
            <a:picLocks noChangeAspect="1"/>
          </p:cNvPicPr>
          <p:nvPr/>
        </p:nvPicPr>
        <p:blipFill>
          <a:blip r:embed="rId7"/>
          <a:stretch>
            <a:fillRect/>
          </a:stretch>
        </p:blipFill>
        <p:spPr>
          <a:xfrm>
            <a:off x="6497016" y="4254455"/>
            <a:ext cx="480655" cy="470899"/>
          </a:xfrm>
          <a:prstGeom prst="rect">
            <a:avLst/>
          </a:prstGeom>
          <a:solidFill>
            <a:schemeClr val="accent6">
              <a:lumMod val="40000"/>
              <a:lumOff val="60000"/>
            </a:schemeClr>
          </a:solidFill>
          <a:ln>
            <a:solidFill>
              <a:schemeClr val="accent1"/>
            </a:solidFill>
          </a:ln>
        </p:spPr>
      </p:pic>
      <p:pic>
        <p:nvPicPr>
          <p:cNvPr id="66" name="Picture 65">
            <a:extLst>
              <a:ext uri="{FF2B5EF4-FFF2-40B4-BE49-F238E27FC236}">
                <a16:creationId xmlns:a16="http://schemas.microsoft.com/office/drawing/2014/main" id="{68E57098-8808-4079-A14C-FBD32E619B17}"/>
              </a:ext>
            </a:extLst>
          </p:cNvPr>
          <p:cNvPicPr>
            <a:picLocks noChangeAspect="1"/>
          </p:cNvPicPr>
          <p:nvPr/>
        </p:nvPicPr>
        <p:blipFill>
          <a:blip r:embed="rId7"/>
          <a:stretch>
            <a:fillRect/>
          </a:stretch>
        </p:blipFill>
        <p:spPr>
          <a:xfrm>
            <a:off x="6497015" y="4912538"/>
            <a:ext cx="480655" cy="470899"/>
          </a:xfrm>
          <a:prstGeom prst="rect">
            <a:avLst/>
          </a:prstGeom>
          <a:solidFill>
            <a:schemeClr val="accent6">
              <a:lumMod val="40000"/>
              <a:lumOff val="60000"/>
            </a:schemeClr>
          </a:solidFill>
          <a:ln>
            <a:solidFill>
              <a:schemeClr val="accent1"/>
            </a:solidFill>
          </a:ln>
        </p:spPr>
      </p:pic>
      <p:sp>
        <p:nvSpPr>
          <p:cNvPr id="67" name="TextBox 66">
            <a:extLst>
              <a:ext uri="{FF2B5EF4-FFF2-40B4-BE49-F238E27FC236}">
                <a16:creationId xmlns:a16="http://schemas.microsoft.com/office/drawing/2014/main" id="{A0E6094F-9F6D-49ED-89F5-9DC3701E7F62}"/>
              </a:ext>
            </a:extLst>
          </p:cNvPr>
          <p:cNvSpPr txBox="1"/>
          <p:nvPr/>
        </p:nvSpPr>
        <p:spPr>
          <a:xfrm>
            <a:off x="5496725" y="1883572"/>
            <a:ext cx="2163304" cy="10926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Azure Kubernetes Service (AKS)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a:ea typeface="+mn-ea"/>
              <a:cs typeface="+mn-cs"/>
            </a:endParaRPr>
          </a:p>
        </p:txBody>
      </p:sp>
      <p:cxnSp>
        <p:nvCxnSpPr>
          <p:cNvPr id="68" name="Straight Arrow Connector 67">
            <a:extLst>
              <a:ext uri="{FF2B5EF4-FFF2-40B4-BE49-F238E27FC236}">
                <a16:creationId xmlns:a16="http://schemas.microsoft.com/office/drawing/2014/main" id="{88101CE1-C91E-4AD9-92FD-94787793819C}"/>
              </a:ext>
            </a:extLst>
          </p:cNvPr>
          <p:cNvCxnSpPr>
            <a:cxnSpLocks/>
            <a:stCxn id="57" idx="3"/>
          </p:cNvCxnSpPr>
          <p:nvPr/>
        </p:nvCxnSpPr>
        <p:spPr>
          <a:xfrm>
            <a:off x="6988829" y="3135525"/>
            <a:ext cx="2315937" cy="914956"/>
          </a:xfrm>
          <a:prstGeom prst="straightConnector1">
            <a:avLst/>
          </a:prstGeom>
          <a:noFill/>
          <a:ln w="50800" cap="flat" cmpd="sng" algn="ctr">
            <a:solidFill>
              <a:srgbClr val="00B050"/>
            </a:solidFill>
            <a:prstDash val="solid"/>
            <a:headEnd type="triangle" w="med" len="sm"/>
            <a:tailEnd type="triangle" w="med" len="sm"/>
          </a:ln>
          <a:effectLst/>
        </p:spPr>
      </p:cxnSp>
      <p:cxnSp>
        <p:nvCxnSpPr>
          <p:cNvPr id="69" name="Straight Arrow Connector 68">
            <a:extLst>
              <a:ext uri="{FF2B5EF4-FFF2-40B4-BE49-F238E27FC236}">
                <a16:creationId xmlns:a16="http://schemas.microsoft.com/office/drawing/2014/main" id="{36CEAF90-7295-48F3-8D96-013758205493}"/>
              </a:ext>
            </a:extLst>
          </p:cNvPr>
          <p:cNvCxnSpPr>
            <a:cxnSpLocks/>
            <a:stCxn id="64" idx="3"/>
          </p:cNvCxnSpPr>
          <p:nvPr/>
        </p:nvCxnSpPr>
        <p:spPr>
          <a:xfrm>
            <a:off x="6977672" y="3835768"/>
            <a:ext cx="2270985" cy="270004"/>
          </a:xfrm>
          <a:prstGeom prst="straightConnector1">
            <a:avLst/>
          </a:prstGeom>
          <a:noFill/>
          <a:ln w="50800" cap="flat" cmpd="sng" algn="ctr">
            <a:solidFill>
              <a:srgbClr val="00B050"/>
            </a:solidFill>
            <a:prstDash val="solid"/>
            <a:headEnd type="triangle" w="med" len="sm"/>
            <a:tailEnd type="triangle" w="med" len="sm"/>
          </a:ln>
          <a:effectLst/>
        </p:spPr>
      </p:cxnSp>
      <p:cxnSp>
        <p:nvCxnSpPr>
          <p:cNvPr id="70" name="Straight Arrow Connector 69">
            <a:extLst>
              <a:ext uri="{FF2B5EF4-FFF2-40B4-BE49-F238E27FC236}">
                <a16:creationId xmlns:a16="http://schemas.microsoft.com/office/drawing/2014/main" id="{3DCAE421-5AF0-43CA-A694-4F4D23BB6D27}"/>
              </a:ext>
            </a:extLst>
          </p:cNvPr>
          <p:cNvCxnSpPr>
            <a:cxnSpLocks/>
            <a:stCxn id="65" idx="3"/>
          </p:cNvCxnSpPr>
          <p:nvPr/>
        </p:nvCxnSpPr>
        <p:spPr>
          <a:xfrm flipV="1">
            <a:off x="6977671" y="4181440"/>
            <a:ext cx="2327095" cy="308465"/>
          </a:xfrm>
          <a:prstGeom prst="straightConnector1">
            <a:avLst/>
          </a:prstGeom>
          <a:noFill/>
          <a:ln w="50800" cap="flat" cmpd="sng" algn="ctr">
            <a:solidFill>
              <a:srgbClr val="00B050"/>
            </a:solidFill>
            <a:prstDash val="solid"/>
            <a:headEnd type="triangle" w="med" len="sm"/>
            <a:tailEnd type="triangle" w="med" len="sm"/>
          </a:ln>
          <a:effectLst/>
        </p:spPr>
      </p:cxnSp>
      <p:cxnSp>
        <p:nvCxnSpPr>
          <p:cNvPr id="71" name="Straight Arrow Connector 70">
            <a:extLst>
              <a:ext uri="{FF2B5EF4-FFF2-40B4-BE49-F238E27FC236}">
                <a16:creationId xmlns:a16="http://schemas.microsoft.com/office/drawing/2014/main" id="{68F8A89B-96A4-4729-96B3-5DC1F484E5DF}"/>
              </a:ext>
            </a:extLst>
          </p:cNvPr>
          <p:cNvCxnSpPr>
            <a:cxnSpLocks/>
          </p:cNvCxnSpPr>
          <p:nvPr/>
        </p:nvCxnSpPr>
        <p:spPr>
          <a:xfrm flipV="1">
            <a:off x="6988829" y="4254455"/>
            <a:ext cx="2291670" cy="895534"/>
          </a:xfrm>
          <a:prstGeom prst="straightConnector1">
            <a:avLst/>
          </a:prstGeom>
          <a:noFill/>
          <a:ln w="50800" cap="flat" cmpd="sng" algn="ctr">
            <a:solidFill>
              <a:srgbClr val="00B050"/>
            </a:solidFill>
            <a:prstDash val="solid"/>
            <a:headEnd type="triangle" w="med" len="sm"/>
            <a:tailEnd type="triangle" w="med" len="sm"/>
          </a:ln>
          <a:effectLst/>
        </p:spPr>
      </p:cxnSp>
      <p:sp>
        <p:nvSpPr>
          <p:cNvPr id="74" name="TextBox 73">
            <a:extLst>
              <a:ext uri="{FF2B5EF4-FFF2-40B4-BE49-F238E27FC236}">
                <a16:creationId xmlns:a16="http://schemas.microsoft.com/office/drawing/2014/main" id="{468F5882-BA43-4689-9FFB-DE98B42173B2}"/>
              </a:ext>
            </a:extLst>
          </p:cNvPr>
          <p:cNvSpPr txBox="1"/>
          <p:nvPr/>
        </p:nvSpPr>
        <p:spPr>
          <a:xfrm>
            <a:off x="7850069" y="6408646"/>
            <a:ext cx="1612529" cy="8987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Azure ARM</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a:ea typeface="+mn-ea"/>
              <a:cs typeface="+mn-cs"/>
            </a:endParaRPr>
          </a:p>
        </p:txBody>
      </p:sp>
      <p:pic>
        <p:nvPicPr>
          <p:cNvPr id="73" name="Graphic 72">
            <a:extLst>
              <a:ext uri="{FF2B5EF4-FFF2-40B4-BE49-F238E27FC236}">
                <a16:creationId xmlns:a16="http://schemas.microsoft.com/office/drawing/2014/main" id="{185D4740-68A0-4AD5-9586-4D474FE2263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39552" y="5989156"/>
            <a:ext cx="632946" cy="489428"/>
          </a:xfrm>
          <a:prstGeom prst="rect">
            <a:avLst/>
          </a:prstGeom>
        </p:spPr>
      </p:pic>
      <p:grpSp>
        <p:nvGrpSpPr>
          <p:cNvPr id="75" name="Group 74">
            <a:extLst>
              <a:ext uri="{FF2B5EF4-FFF2-40B4-BE49-F238E27FC236}">
                <a16:creationId xmlns:a16="http://schemas.microsoft.com/office/drawing/2014/main" id="{70B052A0-3109-41C9-8574-F79D23DDC8D5}"/>
              </a:ext>
            </a:extLst>
          </p:cNvPr>
          <p:cNvGrpSpPr/>
          <p:nvPr/>
        </p:nvGrpSpPr>
        <p:grpSpPr>
          <a:xfrm>
            <a:off x="5465244" y="2808649"/>
            <a:ext cx="806668" cy="806668"/>
            <a:chOff x="9702074" y="1017911"/>
            <a:chExt cx="822843" cy="822843"/>
          </a:xfrm>
        </p:grpSpPr>
        <p:sp>
          <p:nvSpPr>
            <p:cNvPr id="76" name="Rectangle: Rounded Corners 75">
              <a:extLst>
                <a:ext uri="{FF2B5EF4-FFF2-40B4-BE49-F238E27FC236}">
                  <a16:creationId xmlns:a16="http://schemas.microsoft.com/office/drawing/2014/main" id="{F8D9E15D-F025-4E3E-A9EA-130130DA1FFE}"/>
                </a:ext>
              </a:extLst>
            </p:cNvPr>
            <p:cNvSpPr/>
            <p:nvPr/>
          </p:nvSpPr>
          <p:spPr bwMode="auto">
            <a:xfrm>
              <a:off x="9702074" y="1017911"/>
              <a:ext cx="822843" cy="82284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D2BA5130-7069-4A79-8A61-F6C21377CCE4}"/>
                </a:ext>
              </a:extLst>
            </p:cNvPr>
            <p:cNvSpPr txBox="1">
              <a:spLocks/>
            </p:cNvSpPr>
            <p:nvPr/>
          </p:nvSpPr>
          <p:spPr>
            <a:xfrm>
              <a:off x="9702074" y="131663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API server</a:t>
              </a:r>
            </a:p>
          </p:txBody>
        </p:sp>
      </p:grpSp>
      <p:sp>
        <p:nvSpPr>
          <p:cNvPr id="79" name="TextBox 78">
            <a:extLst>
              <a:ext uri="{FF2B5EF4-FFF2-40B4-BE49-F238E27FC236}">
                <a16:creationId xmlns:a16="http://schemas.microsoft.com/office/drawing/2014/main" id="{625BEFDE-84A0-469F-BAB4-BDC64ACBD61C}"/>
              </a:ext>
            </a:extLst>
          </p:cNvPr>
          <p:cNvSpPr txBox="1"/>
          <p:nvPr/>
        </p:nvSpPr>
        <p:spPr>
          <a:xfrm>
            <a:off x="5712778" y="5314240"/>
            <a:ext cx="1118267"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Application Gateway Ingress Controller</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a:ea typeface="+mn-ea"/>
              <a:cs typeface="+mn-cs"/>
            </a:endParaRPr>
          </a:p>
        </p:txBody>
      </p:sp>
      <p:pic>
        <p:nvPicPr>
          <p:cNvPr id="78" name="Picture 77">
            <a:extLst>
              <a:ext uri="{FF2B5EF4-FFF2-40B4-BE49-F238E27FC236}">
                <a16:creationId xmlns:a16="http://schemas.microsoft.com/office/drawing/2014/main" id="{B74912A0-38D4-41D3-B4FA-2A95C646346F}"/>
              </a:ext>
            </a:extLst>
          </p:cNvPr>
          <p:cNvPicPr>
            <a:picLocks noChangeAspect="1"/>
          </p:cNvPicPr>
          <p:nvPr/>
        </p:nvPicPr>
        <p:blipFill>
          <a:blip r:embed="rId7">
            <a:duotone>
              <a:schemeClr val="accent1">
                <a:shade val="45000"/>
                <a:satMod val="135000"/>
              </a:schemeClr>
              <a:prstClr val="white"/>
            </a:duotone>
          </a:blip>
          <a:stretch>
            <a:fillRect/>
          </a:stretch>
        </p:blipFill>
        <p:spPr>
          <a:xfrm>
            <a:off x="5623759" y="4920121"/>
            <a:ext cx="480655" cy="470899"/>
          </a:xfrm>
          <a:prstGeom prst="rect">
            <a:avLst/>
          </a:prstGeom>
          <a:solidFill>
            <a:schemeClr val="accent1">
              <a:lumMod val="40000"/>
              <a:lumOff val="60000"/>
            </a:schemeClr>
          </a:solidFill>
          <a:ln>
            <a:solidFill>
              <a:schemeClr val="accent1"/>
            </a:solidFill>
          </a:ln>
        </p:spPr>
      </p:pic>
      <p:cxnSp>
        <p:nvCxnSpPr>
          <p:cNvPr id="80" name="Straight Arrow Connector 79">
            <a:extLst>
              <a:ext uri="{FF2B5EF4-FFF2-40B4-BE49-F238E27FC236}">
                <a16:creationId xmlns:a16="http://schemas.microsoft.com/office/drawing/2014/main" id="{A53392EE-4722-42F2-A5F7-94AAFD98368A}"/>
              </a:ext>
            </a:extLst>
          </p:cNvPr>
          <p:cNvCxnSpPr>
            <a:cxnSpLocks/>
            <a:endCxn id="78" idx="0"/>
          </p:cNvCxnSpPr>
          <p:nvPr/>
        </p:nvCxnSpPr>
        <p:spPr>
          <a:xfrm>
            <a:off x="5864087" y="3615317"/>
            <a:ext cx="0" cy="1304804"/>
          </a:xfrm>
          <a:prstGeom prst="straightConnector1">
            <a:avLst/>
          </a:prstGeom>
          <a:noFill/>
          <a:ln w="25400" cap="flat" cmpd="sng" algn="ctr">
            <a:solidFill>
              <a:srgbClr val="C00000"/>
            </a:solidFill>
            <a:prstDash val="solid"/>
            <a:headEnd type="triangle" w="med" len="sm"/>
            <a:tailEnd type="triangle" w="med" len="sm"/>
          </a:ln>
          <a:effectLst/>
        </p:spPr>
      </p:cxnSp>
      <p:cxnSp>
        <p:nvCxnSpPr>
          <p:cNvPr id="86" name="Connector: Elbow 85">
            <a:extLst>
              <a:ext uri="{FF2B5EF4-FFF2-40B4-BE49-F238E27FC236}">
                <a16:creationId xmlns:a16="http://schemas.microsoft.com/office/drawing/2014/main" id="{2935B246-4AC0-453E-9506-9725F3510487}"/>
              </a:ext>
            </a:extLst>
          </p:cNvPr>
          <p:cNvCxnSpPr>
            <a:cxnSpLocks/>
          </p:cNvCxnSpPr>
          <p:nvPr/>
        </p:nvCxnSpPr>
        <p:spPr>
          <a:xfrm rot="16200000" flipH="1">
            <a:off x="6669830" y="4585278"/>
            <a:ext cx="901374" cy="2512859"/>
          </a:xfrm>
          <a:prstGeom prst="bentConnector2">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BF07E054-83FC-4573-8F07-1EBF3359D727}"/>
              </a:ext>
            </a:extLst>
          </p:cNvPr>
          <p:cNvCxnSpPr>
            <a:cxnSpLocks/>
            <a:endCxn id="73" idx="0"/>
          </p:cNvCxnSpPr>
          <p:nvPr/>
        </p:nvCxnSpPr>
        <p:spPr>
          <a:xfrm rot="5400000">
            <a:off x="8498032" y="4702449"/>
            <a:ext cx="1444700" cy="1128714"/>
          </a:xfrm>
          <a:prstGeom prst="bentConnector3">
            <a:avLst>
              <a:gd name="adj1" fmla="val 50000"/>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EB93B046-6D4A-46E4-B6F2-19BE63D312F9}"/>
              </a:ext>
            </a:extLst>
          </p:cNvPr>
          <p:cNvSpPr txBox="1"/>
          <p:nvPr/>
        </p:nvSpPr>
        <p:spPr>
          <a:xfrm rot="16200000">
            <a:off x="5340521" y="3841346"/>
            <a:ext cx="111826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Ingress Resource</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a:ea typeface="+mn-ea"/>
              <a:cs typeface="+mn-cs"/>
            </a:endParaRPr>
          </a:p>
        </p:txBody>
      </p:sp>
      <p:sp>
        <p:nvSpPr>
          <p:cNvPr id="98" name="TextBox 97">
            <a:extLst>
              <a:ext uri="{FF2B5EF4-FFF2-40B4-BE49-F238E27FC236}">
                <a16:creationId xmlns:a16="http://schemas.microsoft.com/office/drawing/2014/main" id="{E85B5D39-88E0-4AF5-9737-2B952659D681}"/>
              </a:ext>
            </a:extLst>
          </p:cNvPr>
          <p:cNvSpPr txBox="1"/>
          <p:nvPr/>
        </p:nvSpPr>
        <p:spPr>
          <a:xfrm>
            <a:off x="8681165" y="5156903"/>
            <a:ext cx="1118267" cy="10372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Application Gateway Routing Rules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0172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E798-7765-4DE3-B2EC-F4A965D2F5E7}"/>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9026378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B7183-547D-46A5-B774-4F4505861D27}"/>
              </a:ext>
            </a:extLst>
          </p:cNvPr>
          <p:cNvSpPr>
            <a:spLocks noGrp="1"/>
          </p:cNvSpPr>
          <p:nvPr>
            <p:ph type="title"/>
          </p:nvPr>
        </p:nvSpPr>
        <p:spPr>
          <a:xfrm>
            <a:off x="588263" y="158816"/>
            <a:ext cx="11018520" cy="553998"/>
          </a:xfrm>
        </p:spPr>
        <p:txBody>
          <a:bodyPr/>
          <a:lstStyle/>
          <a:p>
            <a:r>
              <a:rPr lang="en-US" dirty="0"/>
              <a:t>Networking Options in AKS</a:t>
            </a:r>
          </a:p>
        </p:txBody>
      </p:sp>
      <p:sp>
        <p:nvSpPr>
          <p:cNvPr id="3" name="Text Placeholder 2">
            <a:extLst>
              <a:ext uri="{FF2B5EF4-FFF2-40B4-BE49-F238E27FC236}">
                <a16:creationId xmlns:a16="http://schemas.microsoft.com/office/drawing/2014/main" id="{71F686FA-AFAC-4186-B1C7-594FE6240BEE}"/>
              </a:ext>
            </a:extLst>
          </p:cNvPr>
          <p:cNvSpPr>
            <a:spLocks noGrp="1"/>
          </p:cNvSpPr>
          <p:nvPr>
            <p:ph type="body" sz="quarter" idx="10"/>
          </p:nvPr>
        </p:nvSpPr>
        <p:spPr>
          <a:xfrm>
            <a:off x="443559" y="3669746"/>
            <a:ext cx="5187220" cy="3705630"/>
          </a:xfrm>
        </p:spPr>
        <p:txBody>
          <a:bodyPr/>
          <a:lstStyle/>
          <a:p>
            <a:pPr lvl="0">
              <a:defRPr/>
            </a:pPr>
            <a:r>
              <a:rPr lang="en-US" sz="1600" dirty="0"/>
              <a:t>Cluster deployed in a separate </a:t>
            </a:r>
            <a:r>
              <a:rPr lang="en-US" sz="1600" dirty="0" err="1"/>
              <a:t>VNet</a:t>
            </a:r>
            <a:endParaRPr lang="en-US" sz="1600" dirty="0"/>
          </a:p>
          <a:p>
            <a:pPr lvl="0">
              <a:defRPr/>
            </a:pPr>
            <a:r>
              <a:rPr lang="en-US" sz="1600" dirty="0"/>
              <a:t>Pods assigned IPs from a separate CIDR space of size &gt; /24; each node allotted a /24</a:t>
            </a:r>
          </a:p>
          <a:p>
            <a:pPr lvl="0">
              <a:defRPr/>
            </a:pPr>
            <a:r>
              <a:rPr lang="en-US" sz="1600" dirty="0"/>
              <a:t>UDRs used to connect Pods</a:t>
            </a:r>
          </a:p>
          <a:p>
            <a:pPr lvl="0">
              <a:defRPr/>
            </a:pPr>
            <a:endParaRPr lang="en-US" sz="1800" dirty="0"/>
          </a:p>
          <a:p>
            <a:pPr marL="0" lvl="0" indent="0">
              <a:buNone/>
              <a:defRPr/>
            </a:pPr>
            <a:endParaRPr lang="en-US" sz="1800" dirty="0"/>
          </a:p>
          <a:p>
            <a:pPr lvl="0">
              <a:defRPr/>
            </a:pPr>
            <a:endParaRPr lang="en-US" sz="1800" dirty="0"/>
          </a:p>
          <a:p>
            <a:pPr lvl="0">
              <a:defRPr/>
            </a:pPr>
            <a:r>
              <a:rPr lang="en-US" sz="1600" dirty="0"/>
              <a:t>Traffic outside Pod CIDR range is </a:t>
            </a:r>
            <a:r>
              <a:rPr lang="en-US" sz="1600" dirty="0" err="1"/>
              <a:t>SNATed</a:t>
            </a:r>
            <a:r>
              <a:rPr lang="en-US" sz="1600" dirty="0"/>
              <a:t> to VM IP</a:t>
            </a:r>
          </a:p>
          <a:p>
            <a:pPr marL="0" lvl="0" indent="0">
              <a:buNone/>
              <a:defRPr/>
            </a:pPr>
            <a:endParaRPr lang="en-US" sz="1800" dirty="0"/>
          </a:p>
          <a:p>
            <a:pPr>
              <a:defRPr/>
            </a:pPr>
            <a:endParaRPr lang="en-US" sz="1800" dirty="0"/>
          </a:p>
          <a:p>
            <a:endParaRPr lang="en-US" sz="1800" dirty="0"/>
          </a:p>
          <a:p>
            <a:endParaRPr lang="en-US" sz="1800" dirty="0"/>
          </a:p>
        </p:txBody>
      </p:sp>
      <p:grpSp>
        <p:nvGrpSpPr>
          <p:cNvPr id="8" name="Group 7">
            <a:extLst>
              <a:ext uri="{FF2B5EF4-FFF2-40B4-BE49-F238E27FC236}">
                <a16:creationId xmlns:a16="http://schemas.microsoft.com/office/drawing/2014/main" id="{1139749C-E02B-405A-86E9-083A825AA7D1}"/>
              </a:ext>
            </a:extLst>
          </p:cNvPr>
          <p:cNvGrpSpPr/>
          <p:nvPr/>
        </p:nvGrpSpPr>
        <p:grpSpPr>
          <a:xfrm>
            <a:off x="944070" y="1475389"/>
            <a:ext cx="4010117" cy="1953611"/>
            <a:chOff x="4307532" y="1643323"/>
            <a:chExt cx="6177413" cy="3210187"/>
          </a:xfrm>
        </p:grpSpPr>
        <p:sp>
          <p:nvSpPr>
            <p:cNvPr id="25" name="Rectangle 24">
              <a:extLst>
                <a:ext uri="{FF2B5EF4-FFF2-40B4-BE49-F238E27FC236}">
                  <a16:creationId xmlns:a16="http://schemas.microsoft.com/office/drawing/2014/main" id="{BF58BC6C-4D6F-41B4-9D4C-FD1E6A566E4D}"/>
                </a:ext>
              </a:extLst>
            </p:cNvPr>
            <p:cNvSpPr/>
            <p:nvPr/>
          </p:nvSpPr>
          <p:spPr bwMode="auto">
            <a:xfrm>
              <a:off x="4307532" y="1643323"/>
              <a:ext cx="5930750" cy="3210187"/>
            </a:xfrm>
            <a:prstGeom prst="rect">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EADF475E-2D45-4D96-AD18-008FB6072A77}"/>
                </a:ext>
              </a:extLst>
            </p:cNvPr>
            <p:cNvSpPr txBox="1"/>
            <p:nvPr/>
          </p:nvSpPr>
          <p:spPr>
            <a:xfrm>
              <a:off x="8542503" y="1681767"/>
              <a:ext cx="1942442" cy="4157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AKS cluster</a:t>
              </a:r>
            </a:p>
          </p:txBody>
        </p:sp>
      </p:grpSp>
      <p:pic>
        <p:nvPicPr>
          <p:cNvPr id="9" name="Picture 8">
            <a:extLst>
              <a:ext uri="{FF2B5EF4-FFF2-40B4-BE49-F238E27FC236}">
                <a16:creationId xmlns:a16="http://schemas.microsoft.com/office/drawing/2014/main" id="{3F596271-8437-45CE-BF11-1946EC9C52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8893" y="2998895"/>
            <a:ext cx="474888" cy="474888"/>
          </a:xfrm>
          <a:prstGeom prst="rect">
            <a:avLst/>
          </a:prstGeom>
        </p:spPr>
      </p:pic>
      <p:grpSp>
        <p:nvGrpSpPr>
          <p:cNvPr id="11" name="Group 10">
            <a:extLst>
              <a:ext uri="{FF2B5EF4-FFF2-40B4-BE49-F238E27FC236}">
                <a16:creationId xmlns:a16="http://schemas.microsoft.com/office/drawing/2014/main" id="{0E10A837-94DC-466C-B0B0-2B56424C7294}"/>
              </a:ext>
            </a:extLst>
          </p:cNvPr>
          <p:cNvGrpSpPr/>
          <p:nvPr/>
        </p:nvGrpSpPr>
        <p:grpSpPr>
          <a:xfrm>
            <a:off x="2908911" y="1808705"/>
            <a:ext cx="1784462" cy="1169634"/>
            <a:chOff x="4234721" y="1889592"/>
            <a:chExt cx="1926095" cy="1429911"/>
          </a:xfrm>
        </p:grpSpPr>
        <p:sp>
          <p:nvSpPr>
            <p:cNvPr id="19" name="Rectangle 18">
              <a:extLst>
                <a:ext uri="{FF2B5EF4-FFF2-40B4-BE49-F238E27FC236}">
                  <a16:creationId xmlns:a16="http://schemas.microsoft.com/office/drawing/2014/main" id="{2E095AB3-8797-481E-A525-1776E1D5709C}"/>
                </a:ext>
              </a:extLst>
            </p:cNvPr>
            <p:cNvSpPr/>
            <p:nvPr/>
          </p:nvSpPr>
          <p:spPr bwMode="auto">
            <a:xfrm>
              <a:off x="4234721" y="2203557"/>
              <a:ext cx="1926095" cy="1115946"/>
            </a:xfrm>
            <a:prstGeom prst="rect">
              <a:avLst/>
            </a:prstGeom>
            <a:no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D54AAE61-D983-4C0D-B1ED-4B4BEC3DD8B1}"/>
                </a:ext>
              </a:extLst>
            </p:cNvPr>
            <p:cNvSpPr txBox="1"/>
            <p:nvPr/>
          </p:nvSpPr>
          <p:spPr>
            <a:xfrm>
              <a:off x="4238783" y="1889592"/>
              <a:ext cx="1698171" cy="2633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VM2 (10.1.1.5)</a:t>
              </a:r>
            </a:p>
          </p:txBody>
        </p:sp>
        <p:sp>
          <p:nvSpPr>
            <p:cNvPr id="23" name="TextBox 22">
              <a:extLst>
                <a:ext uri="{FF2B5EF4-FFF2-40B4-BE49-F238E27FC236}">
                  <a16:creationId xmlns:a16="http://schemas.microsoft.com/office/drawing/2014/main" id="{98CEA290-1D0B-489D-943B-7C2A5259638B}"/>
                </a:ext>
              </a:extLst>
            </p:cNvPr>
            <p:cNvSpPr txBox="1"/>
            <p:nvPr/>
          </p:nvSpPr>
          <p:spPr>
            <a:xfrm>
              <a:off x="4280838" y="2962097"/>
              <a:ext cx="837561" cy="2257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192.168.2.4</a:t>
              </a:r>
            </a:p>
          </p:txBody>
        </p:sp>
        <p:sp>
          <p:nvSpPr>
            <p:cNvPr id="24" name="TextBox 23">
              <a:extLst>
                <a:ext uri="{FF2B5EF4-FFF2-40B4-BE49-F238E27FC236}">
                  <a16:creationId xmlns:a16="http://schemas.microsoft.com/office/drawing/2014/main" id="{7590970E-C96C-470A-8F53-55BBCE4B719F}"/>
                </a:ext>
              </a:extLst>
            </p:cNvPr>
            <p:cNvSpPr txBox="1"/>
            <p:nvPr/>
          </p:nvSpPr>
          <p:spPr>
            <a:xfrm>
              <a:off x="5310566" y="2986513"/>
              <a:ext cx="837561" cy="2257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192.168.2.5</a:t>
              </a:r>
            </a:p>
          </p:txBody>
        </p:sp>
      </p:grpSp>
      <p:grpSp>
        <p:nvGrpSpPr>
          <p:cNvPr id="12" name="Group 11">
            <a:extLst>
              <a:ext uri="{FF2B5EF4-FFF2-40B4-BE49-F238E27FC236}">
                <a16:creationId xmlns:a16="http://schemas.microsoft.com/office/drawing/2014/main" id="{3E6E85E0-483F-4F50-AC68-13DC7B09C3F7}"/>
              </a:ext>
            </a:extLst>
          </p:cNvPr>
          <p:cNvGrpSpPr/>
          <p:nvPr/>
        </p:nvGrpSpPr>
        <p:grpSpPr>
          <a:xfrm>
            <a:off x="1041421" y="1798300"/>
            <a:ext cx="1784462" cy="1169634"/>
            <a:chOff x="4234721" y="1889592"/>
            <a:chExt cx="1926095" cy="1429911"/>
          </a:xfrm>
        </p:grpSpPr>
        <p:sp>
          <p:nvSpPr>
            <p:cNvPr id="13" name="Rectangle 12">
              <a:extLst>
                <a:ext uri="{FF2B5EF4-FFF2-40B4-BE49-F238E27FC236}">
                  <a16:creationId xmlns:a16="http://schemas.microsoft.com/office/drawing/2014/main" id="{0F906FA3-2947-4D92-B037-77E2691BFC22}"/>
                </a:ext>
              </a:extLst>
            </p:cNvPr>
            <p:cNvSpPr/>
            <p:nvPr/>
          </p:nvSpPr>
          <p:spPr bwMode="auto">
            <a:xfrm>
              <a:off x="4234721" y="2203555"/>
              <a:ext cx="1926095" cy="1115948"/>
            </a:xfrm>
            <a:prstGeom prst="rect">
              <a:avLst/>
            </a:prstGeom>
            <a:no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7B6ADA76-EE2F-4746-9718-7671D07014B4}"/>
                </a:ext>
              </a:extLst>
            </p:cNvPr>
            <p:cNvSpPr txBox="1"/>
            <p:nvPr/>
          </p:nvSpPr>
          <p:spPr>
            <a:xfrm>
              <a:off x="4238783" y="1889592"/>
              <a:ext cx="1698171" cy="26338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VM1 (10.1.1.4)</a:t>
              </a:r>
            </a:p>
          </p:txBody>
        </p:sp>
        <p:sp>
          <p:nvSpPr>
            <p:cNvPr id="17" name="TextBox 16">
              <a:extLst>
                <a:ext uri="{FF2B5EF4-FFF2-40B4-BE49-F238E27FC236}">
                  <a16:creationId xmlns:a16="http://schemas.microsoft.com/office/drawing/2014/main" id="{4682ADD6-0E1C-40FC-9E4F-CDA134190F7E}"/>
                </a:ext>
              </a:extLst>
            </p:cNvPr>
            <p:cNvSpPr txBox="1"/>
            <p:nvPr/>
          </p:nvSpPr>
          <p:spPr>
            <a:xfrm>
              <a:off x="4280838" y="2962097"/>
              <a:ext cx="83756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192.168.1.4</a:t>
              </a:r>
            </a:p>
          </p:txBody>
        </p:sp>
        <p:sp>
          <p:nvSpPr>
            <p:cNvPr id="18" name="TextBox 17">
              <a:extLst>
                <a:ext uri="{FF2B5EF4-FFF2-40B4-BE49-F238E27FC236}">
                  <a16:creationId xmlns:a16="http://schemas.microsoft.com/office/drawing/2014/main" id="{DA6E5218-4EC3-4465-B675-7F34CB0037B9}"/>
                </a:ext>
              </a:extLst>
            </p:cNvPr>
            <p:cNvSpPr txBox="1"/>
            <p:nvPr/>
          </p:nvSpPr>
          <p:spPr>
            <a:xfrm>
              <a:off x="5310566" y="2986513"/>
              <a:ext cx="83756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192.168.1.5</a:t>
              </a:r>
            </a:p>
          </p:txBody>
        </p:sp>
      </p:grpSp>
      <p:graphicFrame>
        <p:nvGraphicFramePr>
          <p:cNvPr id="43" name="Table 42">
            <a:extLst>
              <a:ext uri="{FF2B5EF4-FFF2-40B4-BE49-F238E27FC236}">
                <a16:creationId xmlns:a16="http://schemas.microsoft.com/office/drawing/2014/main" id="{634C4664-E408-49A8-9300-1AED9CE4180E}"/>
              </a:ext>
            </a:extLst>
          </p:cNvPr>
          <p:cNvGraphicFramePr>
            <a:graphicFrameLocks noGrp="1"/>
          </p:cNvGraphicFramePr>
          <p:nvPr>
            <p:extLst/>
          </p:nvPr>
        </p:nvGraphicFramePr>
        <p:xfrm>
          <a:off x="1331516" y="4801229"/>
          <a:ext cx="2366937" cy="916899"/>
        </p:xfrm>
        <a:graphic>
          <a:graphicData uri="http://schemas.openxmlformats.org/drawingml/2006/table">
            <a:tbl>
              <a:tblPr firstRow="1" bandRow="1">
                <a:tableStyleId>{5C22544A-7EE6-4342-B048-85BDC9FD1C3A}</a:tableStyleId>
              </a:tblPr>
              <a:tblGrid>
                <a:gridCol w="1294181">
                  <a:extLst>
                    <a:ext uri="{9D8B030D-6E8A-4147-A177-3AD203B41FA5}">
                      <a16:colId xmlns:a16="http://schemas.microsoft.com/office/drawing/2014/main" val="3378412939"/>
                    </a:ext>
                  </a:extLst>
                </a:gridCol>
                <a:gridCol w="1072756">
                  <a:extLst>
                    <a:ext uri="{9D8B030D-6E8A-4147-A177-3AD203B41FA5}">
                      <a16:colId xmlns:a16="http://schemas.microsoft.com/office/drawing/2014/main" val="2631029399"/>
                    </a:ext>
                  </a:extLst>
                </a:gridCol>
              </a:tblGrid>
              <a:tr h="305633">
                <a:tc>
                  <a:txBody>
                    <a:bodyPr/>
                    <a:lstStyle/>
                    <a:p>
                      <a:r>
                        <a:rPr lang="en-US" sz="1200" err="1"/>
                        <a:t>Dest</a:t>
                      </a:r>
                      <a:endParaRPr lang="en-US" sz="1200"/>
                    </a:p>
                  </a:txBody>
                  <a:tcPr/>
                </a:tc>
                <a:tc>
                  <a:txBody>
                    <a:bodyPr/>
                    <a:lstStyle/>
                    <a:p>
                      <a:r>
                        <a:rPr lang="en-US" sz="1200"/>
                        <a:t>Next Hop</a:t>
                      </a:r>
                    </a:p>
                  </a:txBody>
                  <a:tcPr/>
                </a:tc>
                <a:extLst>
                  <a:ext uri="{0D108BD9-81ED-4DB2-BD59-A6C34878D82A}">
                    <a16:rowId xmlns:a16="http://schemas.microsoft.com/office/drawing/2014/main" val="2466565008"/>
                  </a:ext>
                </a:extLst>
              </a:tr>
              <a:tr h="305633">
                <a:tc>
                  <a:txBody>
                    <a:bodyPr/>
                    <a:lstStyle/>
                    <a:p>
                      <a:r>
                        <a:rPr lang="en-US" sz="1200" dirty="0"/>
                        <a:t>192.168.1.0/24</a:t>
                      </a:r>
                    </a:p>
                  </a:txBody>
                  <a:tcPr/>
                </a:tc>
                <a:tc>
                  <a:txBody>
                    <a:bodyPr/>
                    <a:lstStyle/>
                    <a:p>
                      <a:r>
                        <a:rPr lang="en-US" sz="1200" dirty="0"/>
                        <a:t>10.1.14</a:t>
                      </a:r>
                    </a:p>
                  </a:txBody>
                  <a:tcPr/>
                </a:tc>
                <a:extLst>
                  <a:ext uri="{0D108BD9-81ED-4DB2-BD59-A6C34878D82A}">
                    <a16:rowId xmlns:a16="http://schemas.microsoft.com/office/drawing/2014/main" val="2725066625"/>
                  </a:ext>
                </a:extLst>
              </a:tr>
              <a:tr h="305633">
                <a:tc>
                  <a:txBody>
                    <a:bodyPr/>
                    <a:lstStyle/>
                    <a:p>
                      <a:r>
                        <a:rPr lang="en-US" sz="1200" dirty="0"/>
                        <a:t>192.168.2.0/24</a:t>
                      </a:r>
                    </a:p>
                  </a:txBody>
                  <a:tcPr/>
                </a:tc>
                <a:tc>
                  <a:txBody>
                    <a:bodyPr/>
                    <a:lstStyle/>
                    <a:p>
                      <a:r>
                        <a:rPr lang="en-US" sz="1200" dirty="0"/>
                        <a:t>10.1.1.5</a:t>
                      </a:r>
                    </a:p>
                  </a:txBody>
                  <a:tcPr/>
                </a:tc>
                <a:extLst>
                  <a:ext uri="{0D108BD9-81ED-4DB2-BD59-A6C34878D82A}">
                    <a16:rowId xmlns:a16="http://schemas.microsoft.com/office/drawing/2014/main" val="3911286914"/>
                  </a:ext>
                </a:extLst>
              </a:tr>
            </a:tbl>
          </a:graphicData>
        </a:graphic>
      </p:graphicFrame>
      <p:pic>
        <p:nvPicPr>
          <p:cNvPr id="64" name="Picture 63">
            <a:extLst>
              <a:ext uri="{FF2B5EF4-FFF2-40B4-BE49-F238E27FC236}">
                <a16:creationId xmlns:a16="http://schemas.microsoft.com/office/drawing/2014/main" id="{3F8ECBA5-B217-4654-BFBE-2DC85D637D35}"/>
              </a:ext>
            </a:extLst>
          </p:cNvPr>
          <p:cNvPicPr>
            <a:picLocks noChangeAspect="1"/>
          </p:cNvPicPr>
          <p:nvPr/>
        </p:nvPicPr>
        <p:blipFill>
          <a:blip r:embed="rId3"/>
          <a:stretch>
            <a:fillRect/>
          </a:stretch>
        </p:blipFill>
        <p:spPr>
          <a:xfrm>
            <a:off x="1184018" y="2180343"/>
            <a:ext cx="524141" cy="434827"/>
          </a:xfrm>
          <a:prstGeom prst="rect">
            <a:avLst/>
          </a:prstGeom>
          <a:solidFill>
            <a:schemeClr val="accent6">
              <a:lumMod val="40000"/>
              <a:lumOff val="60000"/>
            </a:schemeClr>
          </a:solidFill>
          <a:ln>
            <a:solidFill>
              <a:schemeClr val="accent1"/>
            </a:solidFill>
          </a:ln>
        </p:spPr>
      </p:pic>
      <p:pic>
        <p:nvPicPr>
          <p:cNvPr id="67" name="Picture 66">
            <a:extLst>
              <a:ext uri="{FF2B5EF4-FFF2-40B4-BE49-F238E27FC236}">
                <a16:creationId xmlns:a16="http://schemas.microsoft.com/office/drawing/2014/main" id="{47570437-182C-447C-8079-292AE3160578}"/>
              </a:ext>
            </a:extLst>
          </p:cNvPr>
          <p:cNvPicPr>
            <a:picLocks noChangeAspect="1"/>
          </p:cNvPicPr>
          <p:nvPr/>
        </p:nvPicPr>
        <p:blipFill>
          <a:blip r:embed="rId3"/>
          <a:stretch>
            <a:fillRect/>
          </a:stretch>
        </p:blipFill>
        <p:spPr>
          <a:xfrm>
            <a:off x="2100179" y="2206442"/>
            <a:ext cx="524141" cy="434827"/>
          </a:xfrm>
          <a:prstGeom prst="rect">
            <a:avLst/>
          </a:prstGeom>
          <a:solidFill>
            <a:schemeClr val="accent6">
              <a:lumMod val="40000"/>
              <a:lumOff val="60000"/>
            </a:schemeClr>
          </a:solidFill>
          <a:ln>
            <a:solidFill>
              <a:schemeClr val="accent1"/>
            </a:solidFill>
          </a:ln>
        </p:spPr>
      </p:pic>
      <p:pic>
        <p:nvPicPr>
          <p:cNvPr id="68" name="Picture 67">
            <a:extLst>
              <a:ext uri="{FF2B5EF4-FFF2-40B4-BE49-F238E27FC236}">
                <a16:creationId xmlns:a16="http://schemas.microsoft.com/office/drawing/2014/main" id="{C1267875-0D6B-4DC5-9AD3-82C21DF7F1F6}"/>
              </a:ext>
            </a:extLst>
          </p:cNvPr>
          <p:cNvPicPr>
            <a:picLocks noChangeAspect="1"/>
          </p:cNvPicPr>
          <p:nvPr/>
        </p:nvPicPr>
        <p:blipFill>
          <a:blip r:embed="rId3"/>
          <a:stretch>
            <a:fillRect/>
          </a:stretch>
        </p:blipFill>
        <p:spPr>
          <a:xfrm>
            <a:off x="3060860" y="2201526"/>
            <a:ext cx="524141" cy="434827"/>
          </a:xfrm>
          <a:prstGeom prst="rect">
            <a:avLst/>
          </a:prstGeom>
          <a:solidFill>
            <a:schemeClr val="accent6">
              <a:lumMod val="40000"/>
              <a:lumOff val="60000"/>
            </a:schemeClr>
          </a:solidFill>
          <a:ln>
            <a:solidFill>
              <a:schemeClr val="accent1"/>
            </a:solidFill>
          </a:ln>
        </p:spPr>
      </p:pic>
      <p:pic>
        <p:nvPicPr>
          <p:cNvPr id="69" name="Picture 68">
            <a:extLst>
              <a:ext uri="{FF2B5EF4-FFF2-40B4-BE49-F238E27FC236}">
                <a16:creationId xmlns:a16="http://schemas.microsoft.com/office/drawing/2014/main" id="{FE7B9CF5-CF31-487E-934D-C3F8972994F4}"/>
              </a:ext>
            </a:extLst>
          </p:cNvPr>
          <p:cNvPicPr>
            <a:picLocks noChangeAspect="1"/>
          </p:cNvPicPr>
          <p:nvPr/>
        </p:nvPicPr>
        <p:blipFill>
          <a:blip r:embed="rId3"/>
          <a:stretch>
            <a:fillRect/>
          </a:stretch>
        </p:blipFill>
        <p:spPr>
          <a:xfrm>
            <a:off x="3993834" y="2196488"/>
            <a:ext cx="524141" cy="434827"/>
          </a:xfrm>
          <a:prstGeom prst="rect">
            <a:avLst/>
          </a:prstGeom>
          <a:solidFill>
            <a:schemeClr val="accent6">
              <a:lumMod val="40000"/>
              <a:lumOff val="60000"/>
            </a:schemeClr>
          </a:solidFill>
          <a:ln>
            <a:solidFill>
              <a:schemeClr val="accent1"/>
            </a:solidFill>
          </a:ln>
        </p:spPr>
      </p:pic>
      <p:sp>
        <p:nvSpPr>
          <p:cNvPr id="5" name="TextBox 4">
            <a:extLst>
              <a:ext uri="{FF2B5EF4-FFF2-40B4-BE49-F238E27FC236}">
                <a16:creationId xmlns:a16="http://schemas.microsoft.com/office/drawing/2014/main" id="{313EC7F6-BFA9-4F30-AE68-A6817ACE61B2}"/>
              </a:ext>
            </a:extLst>
          </p:cNvPr>
          <p:cNvSpPr txBox="1"/>
          <p:nvPr/>
        </p:nvSpPr>
        <p:spPr>
          <a:xfrm>
            <a:off x="944070" y="1098726"/>
            <a:ext cx="211679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Basic (</a:t>
            </a:r>
            <a:r>
              <a:rPr lang="en-US" sz="2000" dirty="0" err="1">
                <a:gradFill>
                  <a:gsLst>
                    <a:gs pos="2917">
                      <a:schemeClr val="tx1"/>
                    </a:gs>
                    <a:gs pos="30000">
                      <a:schemeClr val="tx1"/>
                    </a:gs>
                  </a:gsLst>
                  <a:lin ang="5400000" scaled="0"/>
                </a:gradFill>
              </a:rPr>
              <a:t>KubeNet</a:t>
            </a:r>
            <a:r>
              <a:rPr lang="en-US" sz="2000" dirty="0">
                <a:gradFill>
                  <a:gsLst>
                    <a:gs pos="2917">
                      <a:schemeClr val="tx1"/>
                    </a:gs>
                    <a:gs pos="30000">
                      <a:schemeClr val="tx1"/>
                    </a:gs>
                  </a:gsLst>
                  <a:lin ang="5400000" scaled="0"/>
                </a:gradFill>
              </a:rPr>
              <a:t>)</a:t>
            </a:r>
          </a:p>
        </p:txBody>
      </p:sp>
      <p:grpSp>
        <p:nvGrpSpPr>
          <p:cNvPr id="22" name="Group 21">
            <a:extLst>
              <a:ext uri="{FF2B5EF4-FFF2-40B4-BE49-F238E27FC236}">
                <a16:creationId xmlns:a16="http://schemas.microsoft.com/office/drawing/2014/main" id="{2E88C29D-FF3C-4CE5-BF36-74C67D4C4A18}"/>
              </a:ext>
            </a:extLst>
          </p:cNvPr>
          <p:cNvGrpSpPr/>
          <p:nvPr/>
        </p:nvGrpSpPr>
        <p:grpSpPr>
          <a:xfrm>
            <a:off x="639622" y="6114162"/>
            <a:ext cx="2066763" cy="349646"/>
            <a:chOff x="639622" y="6200787"/>
            <a:chExt cx="2066763" cy="349646"/>
          </a:xfrm>
        </p:grpSpPr>
        <p:sp>
          <p:nvSpPr>
            <p:cNvPr id="51" name="Rectangle 50">
              <a:extLst>
                <a:ext uri="{FF2B5EF4-FFF2-40B4-BE49-F238E27FC236}">
                  <a16:creationId xmlns:a16="http://schemas.microsoft.com/office/drawing/2014/main" id="{B6024A79-D70C-44EC-975F-B1202E544A13}"/>
                </a:ext>
              </a:extLst>
            </p:cNvPr>
            <p:cNvSpPr/>
            <p:nvPr/>
          </p:nvSpPr>
          <p:spPr>
            <a:xfrm>
              <a:off x="701277" y="6200787"/>
              <a:ext cx="1968475" cy="3496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E6B935FB-7734-41FE-A875-7E7B0076D2BF}"/>
                </a:ext>
              </a:extLst>
            </p:cNvPr>
            <p:cNvCxnSpPr>
              <a:cxnSpLocks/>
              <a:stCxn id="51" idx="0"/>
              <a:endCxn id="51" idx="2"/>
            </p:cNvCxnSpPr>
            <p:nvPr/>
          </p:nvCxnSpPr>
          <p:spPr>
            <a:xfrm>
              <a:off x="1685515" y="6200787"/>
              <a:ext cx="0" cy="34964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F30566B-D2D0-4427-A4C6-F859D938EB94}"/>
                </a:ext>
              </a:extLst>
            </p:cNvPr>
            <p:cNvSpPr txBox="1"/>
            <p:nvPr/>
          </p:nvSpPr>
          <p:spPr>
            <a:xfrm>
              <a:off x="639622" y="6257057"/>
              <a:ext cx="1176909" cy="276999"/>
            </a:xfrm>
            <a:prstGeom prst="rect">
              <a:avLst/>
            </a:prstGeom>
            <a:noFill/>
          </p:spPr>
          <p:txBody>
            <a:bodyPr wrap="square" rtlCol="0">
              <a:spAutoFit/>
            </a:bodyPr>
            <a:lstStyle/>
            <a:p>
              <a:r>
                <a:rPr lang="en-US" sz="1200" dirty="0"/>
                <a:t>S: 192.168.1.4</a:t>
              </a:r>
            </a:p>
          </p:txBody>
        </p:sp>
        <p:sp>
          <p:nvSpPr>
            <p:cNvPr id="58" name="TextBox 57">
              <a:extLst>
                <a:ext uri="{FF2B5EF4-FFF2-40B4-BE49-F238E27FC236}">
                  <a16:creationId xmlns:a16="http://schemas.microsoft.com/office/drawing/2014/main" id="{4E23FDF8-4E3E-4F70-BFE9-46235F052031}"/>
                </a:ext>
              </a:extLst>
            </p:cNvPr>
            <p:cNvSpPr txBox="1"/>
            <p:nvPr/>
          </p:nvSpPr>
          <p:spPr>
            <a:xfrm>
              <a:off x="1692355" y="6254184"/>
              <a:ext cx="1014030" cy="276999"/>
            </a:xfrm>
            <a:prstGeom prst="rect">
              <a:avLst/>
            </a:prstGeom>
            <a:noFill/>
          </p:spPr>
          <p:txBody>
            <a:bodyPr wrap="square" rtlCol="0">
              <a:spAutoFit/>
            </a:bodyPr>
            <a:lstStyle/>
            <a:p>
              <a:r>
                <a:rPr lang="en-US" sz="1200" dirty="0"/>
                <a:t>D: 10.1.1.10</a:t>
              </a:r>
            </a:p>
          </p:txBody>
        </p:sp>
      </p:grpSp>
      <p:grpSp>
        <p:nvGrpSpPr>
          <p:cNvPr id="27" name="Group 26">
            <a:extLst>
              <a:ext uri="{FF2B5EF4-FFF2-40B4-BE49-F238E27FC236}">
                <a16:creationId xmlns:a16="http://schemas.microsoft.com/office/drawing/2014/main" id="{2CE4394B-4E2E-4DB2-A355-CEAEE3CE3B5A}"/>
              </a:ext>
            </a:extLst>
          </p:cNvPr>
          <p:cNvGrpSpPr/>
          <p:nvPr/>
        </p:nvGrpSpPr>
        <p:grpSpPr>
          <a:xfrm>
            <a:off x="3281234" y="6114162"/>
            <a:ext cx="1966725" cy="349646"/>
            <a:chOff x="3358234" y="6200787"/>
            <a:chExt cx="1966725" cy="349646"/>
          </a:xfrm>
        </p:grpSpPr>
        <p:sp>
          <p:nvSpPr>
            <p:cNvPr id="74" name="Rectangle 73">
              <a:extLst>
                <a:ext uri="{FF2B5EF4-FFF2-40B4-BE49-F238E27FC236}">
                  <a16:creationId xmlns:a16="http://schemas.microsoft.com/office/drawing/2014/main" id="{8FD30CA2-3409-439C-8603-669BBAC42602}"/>
                </a:ext>
              </a:extLst>
            </p:cNvPr>
            <p:cNvSpPr/>
            <p:nvPr/>
          </p:nvSpPr>
          <p:spPr>
            <a:xfrm>
              <a:off x="3358234" y="6200787"/>
              <a:ext cx="1966725" cy="3496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11B8E21A-38EC-4170-97BD-757B2B2EAD4D}"/>
                </a:ext>
              </a:extLst>
            </p:cNvPr>
            <p:cNvCxnSpPr>
              <a:cxnSpLocks/>
              <a:stCxn id="74" idx="0"/>
              <a:endCxn id="74" idx="2"/>
            </p:cNvCxnSpPr>
            <p:nvPr/>
          </p:nvCxnSpPr>
          <p:spPr>
            <a:xfrm>
              <a:off x="4341597" y="6200787"/>
              <a:ext cx="0" cy="34964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5E87D946-58D8-478A-B455-681F8BC18FEA}"/>
                </a:ext>
              </a:extLst>
            </p:cNvPr>
            <p:cNvSpPr txBox="1"/>
            <p:nvPr/>
          </p:nvSpPr>
          <p:spPr>
            <a:xfrm>
              <a:off x="3418706" y="6247432"/>
              <a:ext cx="910533" cy="276999"/>
            </a:xfrm>
            <a:prstGeom prst="rect">
              <a:avLst/>
            </a:prstGeom>
            <a:noFill/>
          </p:spPr>
          <p:txBody>
            <a:bodyPr wrap="square" rtlCol="0">
              <a:spAutoFit/>
            </a:bodyPr>
            <a:lstStyle/>
            <a:p>
              <a:r>
                <a:rPr lang="en-US" sz="1200" dirty="0"/>
                <a:t>S: 10.1.1.4</a:t>
              </a:r>
            </a:p>
          </p:txBody>
        </p:sp>
        <p:sp>
          <p:nvSpPr>
            <p:cNvPr id="77" name="TextBox 76">
              <a:extLst>
                <a:ext uri="{FF2B5EF4-FFF2-40B4-BE49-F238E27FC236}">
                  <a16:creationId xmlns:a16="http://schemas.microsoft.com/office/drawing/2014/main" id="{0612F6C6-825C-4F0D-A2C3-9A2E3D78EC63}"/>
                </a:ext>
              </a:extLst>
            </p:cNvPr>
            <p:cNvSpPr txBox="1"/>
            <p:nvPr/>
          </p:nvSpPr>
          <p:spPr>
            <a:xfrm>
              <a:off x="4340726" y="6247432"/>
              <a:ext cx="963248" cy="276999"/>
            </a:xfrm>
            <a:prstGeom prst="rect">
              <a:avLst/>
            </a:prstGeom>
            <a:noFill/>
          </p:spPr>
          <p:txBody>
            <a:bodyPr wrap="square" rtlCol="0">
              <a:spAutoFit/>
            </a:bodyPr>
            <a:lstStyle/>
            <a:p>
              <a:r>
                <a:rPr lang="en-US" sz="1200" dirty="0"/>
                <a:t>D: 10.1.1.10</a:t>
              </a:r>
            </a:p>
          </p:txBody>
        </p:sp>
      </p:grpSp>
      <p:sp>
        <p:nvSpPr>
          <p:cNvPr id="78" name="Arrow: Down 77">
            <a:extLst>
              <a:ext uri="{FF2B5EF4-FFF2-40B4-BE49-F238E27FC236}">
                <a16:creationId xmlns:a16="http://schemas.microsoft.com/office/drawing/2014/main" id="{8AAA2B83-8936-4792-8679-BFBB44658494}"/>
              </a:ext>
            </a:extLst>
          </p:cNvPr>
          <p:cNvSpPr/>
          <p:nvPr/>
        </p:nvSpPr>
        <p:spPr>
          <a:xfrm rot="16200000">
            <a:off x="2885996" y="6131891"/>
            <a:ext cx="200753" cy="351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5D5303A2-1F18-4189-8806-4134003A69DD}"/>
              </a:ext>
            </a:extLst>
          </p:cNvPr>
          <p:cNvGrpSpPr/>
          <p:nvPr/>
        </p:nvGrpSpPr>
        <p:grpSpPr>
          <a:xfrm>
            <a:off x="6737663" y="1475388"/>
            <a:ext cx="4100383" cy="1947293"/>
            <a:chOff x="4307532" y="1665934"/>
            <a:chExt cx="6177413" cy="3288344"/>
          </a:xfrm>
        </p:grpSpPr>
        <p:sp>
          <p:nvSpPr>
            <p:cNvPr id="90" name="Rectangle 89">
              <a:extLst>
                <a:ext uri="{FF2B5EF4-FFF2-40B4-BE49-F238E27FC236}">
                  <a16:creationId xmlns:a16="http://schemas.microsoft.com/office/drawing/2014/main" id="{BA1C2280-0599-41C7-84F4-A8B7F7B1E25E}"/>
                </a:ext>
              </a:extLst>
            </p:cNvPr>
            <p:cNvSpPr/>
            <p:nvPr/>
          </p:nvSpPr>
          <p:spPr bwMode="auto">
            <a:xfrm>
              <a:off x="4307532" y="1665934"/>
              <a:ext cx="5930750" cy="3288344"/>
            </a:xfrm>
            <a:prstGeom prst="rect">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C2EA8D07-FF7C-44B0-82E7-B26A3C1E6B4F}"/>
                </a:ext>
              </a:extLst>
            </p:cNvPr>
            <p:cNvSpPr txBox="1"/>
            <p:nvPr/>
          </p:nvSpPr>
          <p:spPr>
            <a:xfrm>
              <a:off x="8542503" y="1681767"/>
              <a:ext cx="1942442" cy="4157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AKS cluster</a:t>
              </a:r>
            </a:p>
          </p:txBody>
        </p:sp>
      </p:grpSp>
      <p:pic>
        <p:nvPicPr>
          <p:cNvPr id="96" name="Picture 95">
            <a:extLst>
              <a:ext uri="{FF2B5EF4-FFF2-40B4-BE49-F238E27FC236}">
                <a16:creationId xmlns:a16="http://schemas.microsoft.com/office/drawing/2014/main" id="{F263D942-92F9-4F28-A12A-53B430E8C6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6764" y="2967043"/>
            <a:ext cx="474888" cy="474888"/>
          </a:xfrm>
          <a:prstGeom prst="rect">
            <a:avLst/>
          </a:prstGeom>
        </p:spPr>
      </p:pic>
      <p:sp>
        <p:nvSpPr>
          <p:cNvPr id="98" name="TextBox 97">
            <a:extLst>
              <a:ext uri="{FF2B5EF4-FFF2-40B4-BE49-F238E27FC236}">
                <a16:creationId xmlns:a16="http://schemas.microsoft.com/office/drawing/2014/main" id="{9E843D85-9C8F-4899-B0A0-A73C5BA7D072}"/>
              </a:ext>
            </a:extLst>
          </p:cNvPr>
          <p:cNvSpPr txBox="1"/>
          <p:nvPr/>
        </p:nvSpPr>
        <p:spPr>
          <a:xfrm>
            <a:off x="6836573" y="1786815"/>
            <a:ext cx="1573298"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VM1 (10.1.1.4)</a:t>
            </a:r>
          </a:p>
        </p:txBody>
      </p:sp>
      <p:sp>
        <p:nvSpPr>
          <p:cNvPr id="100" name="TextBox 99">
            <a:extLst>
              <a:ext uri="{FF2B5EF4-FFF2-40B4-BE49-F238E27FC236}">
                <a16:creationId xmlns:a16="http://schemas.microsoft.com/office/drawing/2014/main" id="{06A8E8F5-F966-493A-BEAD-61B00271296B}"/>
              </a:ext>
            </a:extLst>
          </p:cNvPr>
          <p:cNvSpPr txBox="1"/>
          <p:nvPr/>
        </p:nvSpPr>
        <p:spPr>
          <a:xfrm>
            <a:off x="8662587" y="1805779"/>
            <a:ext cx="1573298"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VM2 (10.1.2.4)</a:t>
            </a:r>
          </a:p>
        </p:txBody>
      </p:sp>
      <p:grpSp>
        <p:nvGrpSpPr>
          <p:cNvPr id="30" name="Group 29">
            <a:extLst>
              <a:ext uri="{FF2B5EF4-FFF2-40B4-BE49-F238E27FC236}">
                <a16:creationId xmlns:a16="http://schemas.microsoft.com/office/drawing/2014/main" id="{2E6B1989-5EB7-4F51-AA3F-CDA0F7A5A96F}"/>
              </a:ext>
            </a:extLst>
          </p:cNvPr>
          <p:cNvGrpSpPr/>
          <p:nvPr/>
        </p:nvGrpSpPr>
        <p:grpSpPr>
          <a:xfrm>
            <a:off x="6805639" y="2070310"/>
            <a:ext cx="1918622" cy="912820"/>
            <a:chOff x="6805449" y="2010086"/>
            <a:chExt cx="1918622" cy="912820"/>
          </a:xfrm>
        </p:grpSpPr>
        <p:pic>
          <p:nvPicPr>
            <p:cNvPr id="92" name="Picture 91">
              <a:extLst>
                <a:ext uri="{FF2B5EF4-FFF2-40B4-BE49-F238E27FC236}">
                  <a16:creationId xmlns:a16="http://schemas.microsoft.com/office/drawing/2014/main" id="{41F8B599-B5B0-4A1D-8AEB-453859086C60}"/>
                </a:ext>
              </a:extLst>
            </p:cNvPr>
            <p:cNvPicPr>
              <a:picLocks noChangeAspect="1"/>
            </p:cNvPicPr>
            <p:nvPr/>
          </p:nvPicPr>
          <p:blipFill>
            <a:blip r:embed="rId3"/>
            <a:stretch>
              <a:fillRect/>
            </a:stretch>
          </p:blipFill>
          <p:spPr>
            <a:xfrm>
              <a:off x="6963382" y="2190032"/>
              <a:ext cx="524141" cy="434827"/>
            </a:xfrm>
            <a:prstGeom prst="rect">
              <a:avLst/>
            </a:prstGeom>
            <a:solidFill>
              <a:schemeClr val="accent6">
                <a:lumMod val="40000"/>
                <a:lumOff val="60000"/>
              </a:schemeClr>
            </a:solidFill>
            <a:ln>
              <a:solidFill>
                <a:schemeClr val="accent1"/>
              </a:solidFill>
            </a:ln>
          </p:spPr>
        </p:pic>
        <p:pic>
          <p:nvPicPr>
            <p:cNvPr id="93" name="Picture 92">
              <a:extLst>
                <a:ext uri="{FF2B5EF4-FFF2-40B4-BE49-F238E27FC236}">
                  <a16:creationId xmlns:a16="http://schemas.microsoft.com/office/drawing/2014/main" id="{AD244317-1DED-4FB8-B6AA-7B125E7F72F1}"/>
                </a:ext>
              </a:extLst>
            </p:cNvPr>
            <p:cNvPicPr>
              <a:picLocks noChangeAspect="1"/>
            </p:cNvPicPr>
            <p:nvPr/>
          </p:nvPicPr>
          <p:blipFill>
            <a:blip r:embed="rId3"/>
            <a:stretch>
              <a:fillRect/>
            </a:stretch>
          </p:blipFill>
          <p:spPr>
            <a:xfrm>
              <a:off x="7925755" y="2192584"/>
              <a:ext cx="524141" cy="434827"/>
            </a:xfrm>
            <a:prstGeom prst="rect">
              <a:avLst/>
            </a:prstGeom>
            <a:solidFill>
              <a:schemeClr val="accent6">
                <a:lumMod val="40000"/>
                <a:lumOff val="60000"/>
              </a:schemeClr>
            </a:solidFill>
            <a:ln>
              <a:solidFill>
                <a:schemeClr val="accent1"/>
              </a:solidFill>
            </a:ln>
          </p:spPr>
        </p:pic>
        <p:sp>
          <p:nvSpPr>
            <p:cNvPr id="97" name="Rectangle 96">
              <a:extLst>
                <a:ext uri="{FF2B5EF4-FFF2-40B4-BE49-F238E27FC236}">
                  <a16:creationId xmlns:a16="http://schemas.microsoft.com/office/drawing/2014/main" id="{B876FC7B-9189-4429-8B01-88914C502C72}"/>
                </a:ext>
              </a:extLst>
            </p:cNvPr>
            <p:cNvSpPr/>
            <p:nvPr/>
          </p:nvSpPr>
          <p:spPr bwMode="auto">
            <a:xfrm>
              <a:off x="6805449" y="2010086"/>
              <a:ext cx="1784462" cy="912820"/>
            </a:xfrm>
            <a:prstGeom prst="rect">
              <a:avLst/>
            </a:prstGeom>
            <a:no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C6604464-6908-4F87-8C85-E05DB079F294}"/>
                </a:ext>
              </a:extLst>
            </p:cNvPr>
            <p:cNvSpPr txBox="1"/>
            <p:nvPr/>
          </p:nvSpPr>
          <p:spPr>
            <a:xfrm>
              <a:off x="6952632" y="2651205"/>
              <a:ext cx="77597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10.1.1.5</a:t>
              </a:r>
            </a:p>
          </p:txBody>
        </p:sp>
        <p:sp>
          <p:nvSpPr>
            <p:cNvPr id="102" name="TextBox 101">
              <a:extLst>
                <a:ext uri="{FF2B5EF4-FFF2-40B4-BE49-F238E27FC236}">
                  <a16:creationId xmlns:a16="http://schemas.microsoft.com/office/drawing/2014/main" id="{44F09B3E-3E3A-4DB5-B40C-7B2926EFF6CC}"/>
                </a:ext>
              </a:extLst>
            </p:cNvPr>
            <p:cNvSpPr txBox="1"/>
            <p:nvPr/>
          </p:nvSpPr>
          <p:spPr>
            <a:xfrm>
              <a:off x="7948099" y="2665925"/>
              <a:ext cx="77597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10.1.1.6</a:t>
              </a:r>
            </a:p>
          </p:txBody>
        </p:sp>
      </p:grpSp>
      <p:grpSp>
        <p:nvGrpSpPr>
          <p:cNvPr id="31" name="Group 30">
            <a:extLst>
              <a:ext uri="{FF2B5EF4-FFF2-40B4-BE49-F238E27FC236}">
                <a16:creationId xmlns:a16="http://schemas.microsoft.com/office/drawing/2014/main" id="{2109D142-5249-4463-8ECA-A74E0F33162F}"/>
              </a:ext>
            </a:extLst>
          </p:cNvPr>
          <p:cNvGrpSpPr/>
          <p:nvPr/>
        </p:nvGrpSpPr>
        <p:grpSpPr>
          <a:xfrm>
            <a:off x="8662587" y="2065521"/>
            <a:ext cx="1922502" cy="912820"/>
            <a:chOff x="8663446" y="2024149"/>
            <a:chExt cx="1922502" cy="912820"/>
          </a:xfrm>
        </p:grpSpPr>
        <p:pic>
          <p:nvPicPr>
            <p:cNvPr id="94" name="Picture 93">
              <a:extLst>
                <a:ext uri="{FF2B5EF4-FFF2-40B4-BE49-F238E27FC236}">
                  <a16:creationId xmlns:a16="http://schemas.microsoft.com/office/drawing/2014/main" id="{95909C72-A7A2-4352-B0D8-AD05F6B946F5}"/>
                </a:ext>
              </a:extLst>
            </p:cNvPr>
            <p:cNvPicPr>
              <a:picLocks noChangeAspect="1"/>
            </p:cNvPicPr>
            <p:nvPr/>
          </p:nvPicPr>
          <p:blipFill>
            <a:blip r:embed="rId3"/>
            <a:stretch>
              <a:fillRect/>
            </a:stretch>
          </p:blipFill>
          <p:spPr>
            <a:xfrm>
              <a:off x="8848910" y="2200048"/>
              <a:ext cx="524141" cy="434827"/>
            </a:xfrm>
            <a:prstGeom prst="rect">
              <a:avLst/>
            </a:prstGeom>
            <a:solidFill>
              <a:schemeClr val="accent6">
                <a:lumMod val="40000"/>
                <a:lumOff val="60000"/>
              </a:schemeClr>
            </a:solidFill>
            <a:ln>
              <a:solidFill>
                <a:schemeClr val="accent1"/>
              </a:solidFill>
            </a:ln>
          </p:spPr>
        </p:pic>
        <p:pic>
          <p:nvPicPr>
            <p:cNvPr id="95" name="Picture 94">
              <a:extLst>
                <a:ext uri="{FF2B5EF4-FFF2-40B4-BE49-F238E27FC236}">
                  <a16:creationId xmlns:a16="http://schemas.microsoft.com/office/drawing/2014/main" id="{B184072C-BF50-492C-B298-78CF016B8446}"/>
                </a:ext>
              </a:extLst>
            </p:cNvPr>
            <p:cNvPicPr>
              <a:picLocks noChangeAspect="1"/>
            </p:cNvPicPr>
            <p:nvPr/>
          </p:nvPicPr>
          <p:blipFill>
            <a:blip r:embed="rId3"/>
            <a:stretch>
              <a:fillRect/>
            </a:stretch>
          </p:blipFill>
          <p:spPr>
            <a:xfrm>
              <a:off x="9766054" y="2187269"/>
              <a:ext cx="524141" cy="434827"/>
            </a:xfrm>
            <a:prstGeom prst="rect">
              <a:avLst/>
            </a:prstGeom>
            <a:solidFill>
              <a:schemeClr val="accent6">
                <a:lumMod val="40000"/>
                <a:lumOff val="60000"/>
              </a:schemeClr>
            </a:solidFill>
            <a:ln>
              <a:solidFill>
                <a:schemeClr val="accent1"/>
              </a:solidFill>
            </a:ln>
          </p:spPr>
        </p:pic>
        <p:sp>
          <p:nvSpPr>
            <p:cNvPr id="99" name="Rectangle 98">
              <a:extLst>
                <a:ext uri="{FF2B5EF4-FFF2-40B4-BE49-F238E27FC236}">
                  <a16:creationId xmlns:a16="http://schemas.microsoft.com/office/drawing/2014/main" id="{1B696643-E33C-450E-AE43-B8915F3CFD6B}"/>
                </a:ext>
              </a:extLst>
            </p:cNvPr>
            <p:cNvSpPr/>
            <p:nvPr/>
          </p:nvSpPr>
          <p:spPr bwMode="auto">
            <a:xfrm>
              <a:off x="8663446" y="2024149"/>
              <a:ext cx="1784462" cy="912820"/>
            </a:xfrm>
            <a:prstGeom prst="rect">
              <a:avLst/>
            </a:prstGeom>
            <a:noFill/>
            <a:ln>
              <a:solidFill>
                <a:schemeClr val="accent1">
                  <a:shade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21B4D833-601E-43BA-8764-6BAAFE65F65E}"/>
                </a:ext>
              </a:extLst>
            </p:cNvPr>
            <p:cNvSpPr txBox="1"/>
            <p:nvPr/>
          </p:nvSpPr>
          <p:spPr>
            <a:xfrm>
              <a:off x="8805191" y="2672833"/>
              <a:ext cx="77597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10.1.2.5</a:t>
              </a:r>
            </a:p>
          </p:txBody>
        </p:sp>
        <p:sp>
          <p:nvSpPr>
            <p:cNvPr id="104" name="TextBox 103">
              <a:extLst>
                <a:ext uri="{FF2B5EF4-FFF2-40B4-BE49-F238E27FC236}">
                  <a16:creationId xmlns:a16="http://schemas.microsoft.com/office/drawing/2014/main" id="{5D2C67B5-2D8C-4ADE-890D-F64072ACC657}"/>
                </a:ext>
              </a:extLst>
            </p:cNvPr>
            <p:cNvSpPr txBox="1"/>
            <p:nvPr/>
          </p:nvSpPr>
          <p:spPr>
            <a:xfrm>
              <a:off x="9809976" y="2669791"/>
              <a:ext cx="77597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10.1.2.6</a:t>
              </a:r>
            </a:p>
          </p:txBody>
        </p:sp>
      </p:grpSp>
      <p:sp>
        <p:nvSpPr>
          <p:cNvPr id="105" name="Text Placeholder 2">
            <a:extLst>
              <a:ext uri="{FF2B5EF4-FFF2-40B4-BE49-F238E27FC236}">
                <a16:creationId xmlns:a16="http://schemas.microsoft.com/office/drawing/2014/main" id="{2D46F4A2-EECF-4CB6-A357-D3E244A3E4DB}"/>
              </a:ext>
            </a:extLst>
          </p:cNvPr>
          <p:cNvSpPr txBox="1">
            <a:spLocks/>
          </p:cNvSpPr>
          <p:nvPr/>
        </p:nvSpPr>
        <p:spPr>
          <a:xfrm>
            <a:off x="6419563" y="3669746"/>
            <a:ext cx="5187220" cy="18835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dirty="0"/>
              <a:t>Cluster can be deployed in custom </a:t>
            </a:r>
            <a:r>
              <a:rPr lang="en-US" sz="1800" dirty="0" err="1"/>
              <a:t>VNet</a:t>
            </a:r>
            <a:endParaRPr lang="en-US" sz="1800" dirty="0"/>
          </a:p>
          <a:p>
            <a:pPr>
              <a:defRPr/>
            </a:pPr>
            <a:r>
              <a:rPr lang="en-US" sz="1800" dirty="0"/>
              <a:t>Azure CNI plugin present in every Kubernetes node</a:t>
            </a:r>
          </a:p>
          <a:p>
            <a:pPr>
              <a:defRPr/>
            </a:pPr>
            <a:r>
              <a:rPr lang="en-US" sz="1800" dirty="0"/>
              <a:t>Pods directly attached to the VNet</a:t>
            </a:r>
          </a:p>
          <a:p>
            <a:pPr>
              <a:defRPr/>
            </a:pPr>
            <a:r>
              <a:rPr lang="en-US" sz="1800" dirty="0"/>
              <a:t>Direct connectivity between Pods</a:t>
            </a:r>
          </a:p>
          <a:p>
            <a:pPr>
              <a:defRPr/>
            </a:pPr>
            <a:r>
              <a:rPr lang="en-US" sz="1800" dirty="0"/>
              <a:t>Traffic outside VNet range is </a:t>
            </a:r>
            <a:r>
              <a:rPr lang="en-US" sz="1800" dirty="0" err="1"/>
              <a:t>SNATed</a:t>
            </a:r>
            <a:r>
              <a:rPr lang="en-US" sz="1800" dirty="0"/>
              <a:t> to VM IP</a:t>
            </a:r>
          </a:p>
        </p:txBody>
      </p:sp>
      <p:grpSp>
        <p:nvGrpSpPr>
          <p:cNvPr id="7" name="Group 6">
            <a:extLst>
              <a:ext uri="{FF2B5EF4-FFF2-40B4-BE49-F238E27FC236}">
                <a16:creationId xmlns:a16="http://schemas.microsoft.com/office/drawing/2014/main" id="{BA6C8146-28CD-432C-8CB1-B46B7904D4F9}"/>
              </a:ext>
            </a:extLst>
          </p:cNvPr>
          <p:cNvGrpSpPr/>
          <p:nvPr/>
        </p:nvGrpSpPr>
        <p:grpSpPr>
          <a:xfrm>
            <a:off x="6690613" y="5688567"/>
            <a:ext cx="4530396" cy="349646"/>
            <a:chOff x="6661117" y="5462424"/>
            <a:chExt cx="4530396" cy="349646"/>
          </a:xfrm>
        </p:grpSpPr>
        <p:grpSp>
          <p:nvGrpSpPr>
            <p:cNvPr id="21" name="Group 20">
              <a:extLst>
                <a:ext uri="{FF2B5EF4-FFF2-40B4-BE49-F238E27FC236}">
                  <a16:creationId xmlns:a16="http://schemas.microsoft.com/office/drawing/2014/main" id="{BE1236EC-40DF-4E66-A046-75CC7BE42DAB}"/>
                </a:ext>
              </a:extLst>
            </p:cNvPr>
            <p:cNvGrpSpPr/>
            <p:nvPr/>
          </p:nvGrpSpPr>
          <p:grpSpPr>
            <a:xfrm>
              <a:off x="9202844" y="5462424"/>
              <a:ext cx="1988669" cy="349646"/>
              <a:chOff x="9005581" y="6181537"/>
              <a:chExt cx="1988669" cy="349646"/>
            </a:xfrm>
          </p:grpSpPr>
          <p:sp>
            <p:nvSpPr>
              <p:cNvPr id="106" name="Rectangle 105">
                <a:extLst>
                  <a:ext uri="{FF2B5EF4-FFF2-40B4-BE49-F238E27FC236}">
                    <a16:creationId xmlns:a16="http://schemas.microsoft.com/office/drawing/2014/main" id="{A1A21108-6ABB-42ED-959D-86D380844B12}"/>
                  </a:ext>
                </a:extLst>
              </p:cNvPr>
              <p:cNvSpPr/>
              <p:nvPr/>
            </p:nvSpPr>
            <p:spPr>
              <a:xfrm>
                <a:off x="9005581" y="6181537"/>
                <a:ext cx="1966725" cy="3496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Straight Connector 106">
                <a:extLst>
                  <a:ext uri="{FF2B5EF4-FFF2-40B4-BE49-F238E27FC236}">
                    <a16:creationId xmlns:a16="http://schemas.microsoft.com/office/drawing/2014/main" id="{CED81B75-E064-4824-A4AC-7DB171AE7A99}"/>
                  </a:ext>
                </a:extLst>
              </p:cNvPr>
              <p:cNvCxnSpPr>
                <a:cxnSpLocks/>
                <a:stCxn id="106" idx="0"/>
                <a:endCxn id="106" idx="2"/>
              </p:cNvCxnSpPr>
              <p:nvPr/>
            </p:nvCxnSpPr>
            <p:spPr>
              <a:xfrm>
                <a:off x="9988944" y="6181537"/>
                <a:ext cx="0" cy="34964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DAFF565-CC86-414D-9B8F-B0023F0894DB}"/>
                  </a:ext>
                </a:extLst>
              </p:cNvPr>
              <p:cNvSpPr txBox="1"/>
              <p:nvPr/>
            </p:nvSpPr>
            <p:spPr>
              <a:xfrm>
                <a:off x="9071751" y="6217860"/>
                <a:ext cx="886326" cy="276999"/>
              </a:xfrm>
              <a:prstGeom prst="rect">
                <a:avLst/>
              </a:prstGeom>
              <a:noFill/>
            </p:spPr>
            <p:txBody>
              <a:bodyPr wrap="square" rtlCol="0">
                <a:spAutoFit/>
              </a:bodyPr>
              <a:lstStyle/>
              <a:p>
                <a:r>
                  <a:rPr lang="en-US" sz="1200" dirty="0"/>
                  <a:t>S: 10.1.1.4</a:t>
                </a:r>
              </a:p>
            </p:txBody>
          </p:sp>
          <p:sp>
            <p:nvSpPr>
              <p:cNvPr id="113" name="TextBox 112">
                <a:extLst>
                  <a:ext uri="{FF2B5EF4-FFF2-40B4-BE49-F238E27FC236}">
                    <a16:creationId xmlns:a16="http://schemas.microsoft.com/office/drawing/2014/main" id="{F41E7FEB-22E6-48A3-9340-550E08839734}"/>
                  </a:ext>
                </a:extLst>
              </p:cNvPr>
              <p:cNvSpPr txBox="1"/>
              <p:nvPr/>
            </p:nvSpPr>
            <p:spPr>
              <a:xfrm>
                <a:off x="9980220" y="6217860"/>
                <a:ext cx="1014030" cy="276999"/>
              </a:xfrm>
              <a:prstGeom prst="rect">
                <a:avLst/>
              </a:prstGeom>
              <a:noFill/>
            </p:spPr>
            <p:txBody>
              <a:bodyPr wrap="square" rtlCol="0">
                <a:spAutoFit/>
              </a:bodyPr>
              <a:lstStyle/>
              <a:p>
                <a:r>
                  <a:rPr lang="en-US" sz="1200" dirty="0"/>
                  <a:t>D: 10.2.1.10</a:t>
                </a:r>
              </a:p>
            </p:txBody>
          </p:sp>
        </p:grpSp>
        <p:sp>
          <p:nvSpPr>
            <p:cNvPr id="114" name="Arrow: Down 113">
              <a:extLst>
                <a:ext uri="{FF2B5EF4-FFF2-40B4-BE49-F238E27FC236}">
                  <a16:creationId xmlns:a16="http://schemas.microsoft.com/office/drawing/2014/main" id="{94228AF5-F3DC-460D-BECC-37C05DAB27BF}"/>
                </a:ext>
              </a:extLst>
            </p:cNvPr>
            <p:cNvSpPr/>
            <p:nvPr/>
          </p:nvSpPr>
          <p:spPr>
            <a:xfrm rot="16200000">
              <a:off x="8829326" y="5485863"/>
              <a:ext cx="200753" cy="351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6FD6D82-7FF4-4160-BD4B-24635A03AF36}"/>
                </a:ext>
              </a:extLst>
            </p:cNvPr>
            <p:cNvGrpSpPr/>
            <p:nvPr/>
          </p:nvGrpSpPr>
          <p:grpSpPr>
            <a:xfrm>
              <a:off x="6661117" y="5462424"/>
              <a:ext cx="2001470" cy="349646"/>
              <a:chOff x="6890457" y="6181537"/>
              <a:chExt cx="2001470" cy="349646"/>
            </a:xfrm>
          </p:grpSpPr>
          <p:sp>
            <p:nvSpPr>
              <p:cNvPr id="110" name="Rectangle 109">
                <a:extLst>
                  <a:ext uri="{FF2B5EF4-FFF2-40B4-BE49-F238E27FC236}">
                    <a16:creationId xmlns:a16="http://schemas.microsoft.com/office/drawing/2014/main" id="{C7CF4DEE-DF2A-44F8-A60C-8A6B46D0039C}"/>
                  </a:ext>
                </a:extLst>
              </p:cNvPr>
              <p:cNvSpPr/>
              <p:nvPr/>
            </p:nvSpPr>
            <p:spPr>
              <a:xfrm>
                <a:off x="6890457" y="6181537"/>
                <a:ext cx="1966725" cy="3496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1" name="Straight Connector 110">
                <a:extLst>
                  <a:ext uri="{FF2B5EF4-FFF2-40B4-BE49-F238E27FC236}">
                    <a16:creationId xmlns:a16="http://schemas.microsoft.com/office/drawing/2014/main" id="{3F7A2CF1-259F-4A97-9AB5-F56A9172855A}"/>
                  </a:ext>
                </a:extLst>
              </p:cNvPr>
              <p:cNvCxnSpPr>
                <a:cxnSpLocks/>
                <a:stCxn id="110" idx="0"/>
                <a:endCxn id="110" idx="2"/>
              </p:cNvCxnSpPr>
              <p:nvPr/>
            </p:nvCxnSpPr>
            <p:spPr>
              <a:xfrm>
                <a:off x="7873820" y="6181537"/>
                <a:ext cx="0" cy="34964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B2873025-F61C-4F3B-8969-5D4DFA1C2757}"/>
                  </a:ext>
                </a:extLst>
              </p:cNvPr>
              <p:cNvSpPr txBox="1"/>
              <p:nvPr/>
            </p:nvSpPr>
            <p:spPr>
              <a:xfrm>
                <a:off x="6954997" y="6229667"/>
                <a:ext cx="886327" cy="276999"/>
              </a:xfrm>
              <a:prstGeom prst="rect">
                <a:avLst/>
              </a:prstGeom>
              <a:noFill/>
            </p:spPr>
            <p:txBody>
              <a:bodyPr wrap="square" rtlCol="0">
                <a:spAutoFit/>
              </a:bodyPr>
              <a:lstStyle/>
              <a:p>
                <a:r>
                  <a:rPr lang="en-US" sz="1200" dirty="0"/>
                  <a:t>S: 10.1.1.5</a:t>
                </a:r>
              </a:p>
            </p:txBody>
          </p:sp>
          <p:sp>
            <p:nvSpPr>
              <p:cNvPr id="109" name="TextBox 108">
                <a:extLst>
                  <a:ext uri="{FF2B5EF4-FFF2-40B4-BE49-F238E27FC236}">
                    <a16:creationId xmlns:a16="http://schemas.microsoft.com/office/drawing/2014/main" id="{F01E1118-A4B2-4508-B3E1-7CEFE4A30BC6}"/>
                  </a:ext>
                </a:extLst>
              </p:cNvPr>
              <p:cNvSpPr txBox="1"/>
              <p:nvPr/>
            </p:nvSpPr>
            <p:spPr>
              <a:xfrm>
                <a:off x="7877897" y="6222834"/>
                <a:ext cx="1014030" cy="276999"/>
              </a:xfrm>
              <a:prstGeom prst="rect">
                <a:avLst/>
              </a:prstGeom>
              <a:noFill/>
            </p:spPr>
            <p:txBody>
              <a:bodyPr wrap="square" rtlCol="0">
                <a:spAutoFit/>
              </a:bodyPr>
              <a:lstStyle/>
              <a:p>
                <a:r>
                  <a:rPr lang="en-US" sz="1200" dirty="0"/>
                  <a:t>D: 10.2.1.10</a:t>
                </a:r>
              </a:p>
            </p:txBody>
          </p:sp>
        </p:grpSp>
      </p:grpSp>
      <p:cxnSp>
        <p:nvCxnSpPr>
          <p:cNvPr id="6" name="Straight Arrow Connector 5">
            <a:extLst>
              <a:ext uri="{FF2B5EF4-FFF2-40B4-BE49-F238E27FC236}">
                <a16:creationId xmlns:a16="http://schemas.microsoft.com/office/drawing/2014/main" id="{397565B4-65BE-4B84-99C4-52790BB13ED5}"/>
              </a:ext>
            </a:extLst>
          </p:cNvPr>
          <p:cNvCxnSpPr>
            <a:stCxn id="92" idx="2"/>
          </p:cNvCxnSpPr>
          <p:nvPr/>
        </p:nvCxnSpPr>
        <p:spPr>
          <a:xfrm flipH="1">
            <a:off x="7218947" y="2685083"/>
            <a:ext cx="6696" cy="737598"/>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1629487-CA4E-46D1-AFE6-6D927E7AB669}"/>
              </a:ext>
            </a:extLst>
          </p:cNvPr>
          <p:cNvCxnSpPr/>
          <p:nvPr/>
        </p:nvCxnSpPr>
        <p:spPr>
          <a:xfrm flipH="1">
            <a:off x="8181319" y="2663468"/>
            <a:ext cx="6696" cy="737598"/>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8985CDE-2C6B-4A73-BA4E-1935375D6196}"/>
              </a:ext>
            </a:extLst>
          </p:cNvPr>
          <p:cNvCxnSpPr/>
          <p:nvPr/>
        </p:nvCxnSpPr>
        <p:spPr>
          <a:xfrm flipH="1">
            <a:off x="9112653" y="2685083"/>
            <a:ext cx="6696" cy="737598"/>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9CEE95C-02E0-4A6D-99D5-213A64FBE9DB}"/>
              </a:ext>
            </a:extLst>
          </p:cNvPr>
          <p:cNvCxnSpPr/>
          <p:nvPr/>
        </p:nvCxnSpPr>
        <p:spPr>
          <a:xfrm flipH="1">
            <a:off x="10009555" y="2653840"/>
            <a:ext cx="6696" cy="737598"/>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461AF173-8C11-4289-B166-660BD060E176}"/>
              </a:ext>
            </a:extLst>
          </p:cNvPr>
          <p:cNvSpPr/>
          <p:nvPr/>
        </p:nvSpPr>
        <p:spPr bwMode="auto">
          <a:xfrm>
            <a:off x="7504716" y="2726149"/>
            <a:ext cx="382819" cy="233497"/>
          </a:xfrm>
          <a:prstGeom prst="roundRect">
            <a:avLst/>
          </a:prstGeom>
          <a:solidFill>
            <a:srgbClr val="CF05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latin typeface="+mj-lt"/>
                <a:ea typeface="Segoe UI" pitchFamily="34" charset="0"/>
                <a:cs typeface="Segoe UI" pitchFamily="34" charset="0"/>
              </a:rPr>
              <a:t>CNI</a:t>
            </a:r>
          </a:p>
        </p:txBody>
      </p:sp>
      <p:sp>
        <p:nvSpPr>
          <p:cNvPr id="79" name="Rectangle: Rounded Corners 78">
            <a:extLst>
              <a:ext uri="{FF2B5EF4-FFF2-40B4-BE49-F238E27FC236}">
                <a16:creationId xmlns:a16="http://schemas.microsoft.com/office/drawing/2014/main" id="{B03E4EA2-BE71-4A6A-894D-FA83A3483A6D}"/>
              </a:ext>
            </a:extLst>
          </p:cNvPr>
          <p:cNvSpPr/>
          <p:nvPr/>
        </p:nvSpPr>
        <p:spPr bwMode="auto">
          <a:xfrm>
            <a:off x="9387347" y="2699621"/>
            <a:ext cx="382819" cy="233497"/>
          </a:xfrm>
          <a:prstGeom prst="roundRect">
            <a:avLst/>
          </a:prstGeom>
          <a:solidFill>
            <a:srgbClr val="CF05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latin typeface="+mj-lt"/>
                <a:ea typeface="Segoe UI" pitchFamily="34" charset="0"/>
                <a:cs typeface="Segoe UI" pitchFamily="34" charset="0"/>
              </a:rPr>
              <a:t>CNI</a:t>
            </a:r>
          </a:p>
        </p:txBody>
      </p:sp>
      <p:sp>
        <p:nvSpPr>
          <p:cNvPr id="80" name="TextBox 79">
            <a:extLst>
              <a:ext uri="{FF2B5EF4-FFF2-40B4-BE49-F238E27FC236}">
                <a16:creationId xmlns:a16="http://schemas.microsoft.com/office/drawing/2014/main" id="{4CE04F55-C85C-49D5-9416-4AA168E56648}"/>
              </a:ext>
            </a:extLst>
          </p:cNvPr>
          <p:cNvSpPr txBox="1"/>
          <p:nvPr/>
        </p:nvSpPr>
        <p:spPr>
          <a:xfrm>
            <a:off x="6691060" y="1116170"/>
            <a:ext cx="257795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Advanced  (Azure CNI)</a:t>
            </a:r>
          </a:p>
        </p:txBody>
      </p:sp>
    </p:spTree>
    <p:extLst>
      <p:ext uri="{BB962C8B-B14F-4D97-AF65-F5344CB8AC3E}">
        <p14:creationId xmlns:p14="http://schemas.microsoft.com/office/powerpoint/2010/main" val="314201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A9F8-FA25-4D85-A3B2-672012C829F9}"/>
              </a:ext>
            </a:extLst>
          </p:cNvPr>
          <p:cNvSpPr>
            <a:spLocks noGrp="1"/>
          </p:cNvSpPr>
          <p:nvPr>
            <p:ph type="title"/>
          </p:nvPr>
        </p:nvSpPr>
        <p:spPr/>
        <p:txBody>
          <a:bodyPr/>
          <a:lstStyle/>
          <a:p>
            <a:r>
              <a:rPr lang="en-US" dirty="0" err="1"/>
              <a:t>KubeNet</a:t>
            </a:r>
            <a:r>
              <a:rPr lang="en-US" dirty="0"/>
              <a:t> Exception</a:t>
            </a:r>
          </a:p>
        </p:txBody>
      </p:sp>
      <p:sp>
        <p:nvSpPr>
          <p:cNvPr id="3" name="Text Placeholder 2">
            <a:extLst>
              <a:ext uri="{FF2B5EF4-FFF2-40B4-BE49-F238E27FC236}">
                <a16:creationId xmlns:a16="http://schemas.microsoft.com/office/drawing/2014/main" id="{1BD9C361-E80C-4FDE-B32B-97C489322602}"/>
              </a:ext>
            </a:extLst>
          </p:cNvPr>
          <p:cNvSpPr>
            <a:spLocks noGrp="1"/>
          </p:cNvSpPr>
          <p:nvPr>
            <p:ph type="body" sz="quarter" idx="10"/>
          </p:nvPr>
        </p:nvSpPr>
        <p:spPr>
          <a:xfrm>
            <a:off x="584200" y="1435497"/>
            <a:ext cx="11018520" cy="3594830"/>
          </a:xfrm>
        </p:spPr>
        <p:txBody>
          <a:bodyPr/>
          <a:lstStyle/>
          <a:p>
            <a:r>
              <a:rPr lang="en-US" dirty="0" err="1"/>
              <a:t>KubeNet</a:t>
            </a:r>
            <a:r>
              <a:rPr lang="en-US" dirty="0"/>
              <a:t> allows cluster to be deployed into custom </a:t>
            </a:r>
            <a:r>
              <a:rPr lang="en-US" dirty="0" err="1"/>
              <a:t>VNet</a:t>
            </a:r>
            <a:r>
              <a:rPr lang="en-US" dirty="0"/>
              <a:t> through CLI</a:t>
            </a:r>
          </a:p>
          <a:p>
            <a:r>
              <a:rPr lang="en-US" dirty="0"/>
              <a:t>However, UDRs for Pod-Pod communication must be applied manually by customer</a:t>
            </a:r>
          </a:p>
          <a:p>
            <a:pPr lvl="1"/>
            <a:r>
              <a:rPr lang="en-US" dirty="0">
                <a:latin typeface="Segoe UI Semilight" panose="020B0402040204020203" pitchFamily="34" charset="0"/>
                <a:cs typeface="Segoe UI Semilight" panose="020B0402040204020203" pitchFamily="34" charset="0"/>
              </a:rPr>
              <a:t>Route table is created but AKS today doesn’t have the permissions to apply it to customer </a:t>
            </a:r>
            <a:r>
              <a:rPr lang="en-US" dirty="0" err="1">
                <a:latin typeface="Segoe UI Semilight" panose="020B0402040204020203" pitchFamily="34" charset="0"/>
                <a:cs typeface="Segoe UI Semilight" panose="020B0402040204020203" pitchFamily="34" charset="0"/>
              </a:rPr>
              <a:t>VNet</a:t>
            </a:r>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New routes added to table during scale-out are automatically applied</a:t>
            </a:r>
          </a:p>
          <a:p>
            <a:pPr marL="228600" lvl="1" indent="0">
              <a:buNone/>
            </a:pPr>
            <a:endParaRPr lang="en-US" dirty="0">
              <a:latin typeface="Segoe UI Semilight" panose="020B0402040204020203" pitchFamily="34" charset="0"/>
              <a:cs typeface="Segoe UI Semilight" panose="020B0402040204020203" pitchFamily="34" charset="0"/>
            </a:endParaRPr>
          </a:p>
          <a:p>
            <a:pPr marL="228600" lvl="1" indent="0">
              <a:buNone/>
            </a:pPr>
            <a:r>
              <a:rPr lang="en-US" dirty="0">
                <a:latin typeface="Segoe UI Semilight" panose="020B0402040204020203" pitchFamily="34" charset="0"/>
                <a:cs typeface="Segoe UI Semilight" panose="020B0402040204020203" pitchFamily="34" charset="0"/>
              </a:rPr>
              <a:t>Documentation for this scenario was added recently …</a:t>
            </a:r>
          </a:p>
          <a:p>
            <a:pPr marL="228600" lvl="1" indent="0">
              <a:buNone/>
            </a:pPr>
            <a:r>
              <a:rPr lang="en-US">
                <a:latin typeface="Segoe UI Semilight" panose="020B0402040204020203" pitchFamily="34" charset="0"/>
                <a:cs typeface="Segoe UI Semilight" panose="020B0402040204020203" pitchFamily="34" charset="0"/>
                <a:hlinkClick r:id="rId2"/>
              </a:rPr>
              <a:t>https://docs.microsoft.com/en-us/azure/aks/configure-kubenet</a:t>
            </a:r>
            <a:endParaRPr lang="en-US">
              <a:latin typeface="Segoe UI Semilight" panose="020B0402040204020203" pitchFamily="34" charset="0"/>
              <a:cs typeface="Segoe UI Semilight" panose="020B0402040204020203" pitchFamily="34" charset="0"/>
            </a:endParaRPr>
          </a:p>
          <a:p>
            <a:pPr marL="228600" lvl="1" indent="0">
              <a:buNone/>
            </a:pPr>
            <a:endParaRPr lang="en-US"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708753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50DC-23CB-458C-8D7B-726FF04F9DC9}"/>
              </a:ext>
            </a:extLst>
          </p:cNvPr>
          <p:cNvSpPr>
            <a:spLocks noGrp="1"/>
          </p:cNvSpPr>
          <p:nvPr>
            <p:ph type="title"/>
          </p:nvPr>
        </p:nvSpPr>
        <p:spPr>
          <a:xfrm>
            <a:off x="838200" y="127479"/>
            <a:ext cx="10515600" cy="542715"/>
          </a:xfrm>
        </p:spPr>
        <p:txBody>
          <a:bodyPr/>
          <a:lstStyle/>
          <a:p>
            <a:r>
              <a:rPr lang="en-US" dirty="0"/>
              <a:t>Capabilities - Basic vs. Advanced </a:t>
            </a:r>
          </a:p>
        </p:txBody>
      </p:sp>
      <p:graphicFrame>
        <p:nvGraphicFramePr>
          <p:cNvPr id="4" name="Content Placeholder 3">
            <a:extLst>
              <a:ext uri="{FF2B5EF4-FFF2-40B4-BE49-F238E27FC236}">
                <a16:creationId xmlns:a16="http://schemas.microsoft.com/office/drawing/2014/main" id="{BD53BE68-557A-4C62-ABF7-B0E00C345D6F}"/>
              </a:ext>
            </a:extLst>
          </p:cNvPr>
          <p:cNvGraphicFramePr>
            <a:graphicFrameLocks noGrp="1"/>
          </p:cNvGraphicFramePr>
          <p:nvPr>
            <p:ph idx="1"/>
            <p:extLst/>
          </p:nvPr>
        </p:nvGraphicFramePr>
        <p:xfrm>
          <a:off x="611698" y="901270"/>
          <a:ext cx="10918672" cy="4145280"/>
        </p:xfrm>
        <a:graphic>
          <a:graphicData uri="http://schemas.openxmlformats.org/drawingml/2006/table">
            <a:tbl>
              <a:tblPr firstRow="1" bandRow="1">
                <a:tableStyleId>{5C22544A-7EE6-4342-B048-85BDC9FD1C3A}</a:tableStyleId>
              </a:tblPr>
              <a:tblGrid>
                <a:gridCol w="5088286">
                  <a:extLst>
                    <a:ext uri="{9D8B030D-6E8A-4147-A177-3AD203B41FA5}">
                      <a16:colId xmlns:a16="http://schemas.microsoft.com/office/drawing/2014/main" val="2799796609"/>
                    </a:ext>
                  </a:extLst>
                </a:gridCol>
                <a:gridCol w="3077528">
                  <a:extLst>
                    <a:ext uri="{9D8B030D-6E8A-4147-A177-3AD203B41FA5}">
                      <a16:colId xmlns:a16="http://schemas.microsoft.com/office/drawing/2014/main" val="1096306931"/>
                    </a:ext>
                  </a:extLst>
                </a:gridCol>
                <a:gridCol w="2752858">
                  <a:extLst>
                    <a:ext uri="{9D8B030D-6E8A-4147-A177-3AD203B41FA5}">
                      <a16:colId xmlns:a16="http://schemas.microsoft.com/office/drawing/2014/main" val="2713612682"/>
                    </a:ext>
                  </a:extLst>
                </a:gridCol>
              </a:tblGrid>
              <a:tr h="370840">
                <a:tc>
                  <a:txBody>
                    <a:bodyPr/>
                    <a:lstStyle/>
                    <a:p>
                      <a:r>
                        <a:rPr lang="en-US" dirty="0"/>
                        <a:t>Capability</a:t>
                      </a:r>
                    </a:p>
                  </a:txBody>
                  <a:tcPr/>
                </a:tc>
                <a:tc>
                  <a:txBody>
                    <a:bodyPr/>
                    <a:lstStyle/>
                    <a:p>
                      <a:r>
                        <a:rPr lang="en-US" dirty="0"/>
                        <a:t>Basic Networking</a:t>
                      </a:r>
                    </a:p>
                  </a:txBody>
                  <a:tcPr/>
                </a:tc>
                <a:tc>
                  <a:txBody>
                    <a:bodyPr/>
                    <a:lstStyle/>
                    <a:p>
                      <a:r>
                        <a:rPr lang="en-US" dirty="0"/>
                        <a:t>Advanced Networking</a:t>
                      </a:r>
                    </a:p>
                  </a:txBody>
                  <a:tcPr/>
                </a:tc>
                <a:extLst>
                  <a:ext uri="{0D108BD9-81ED-4DB2-BD59-A6C34878D82A}">
                    <a16:rowId xmlns:a16="http://schemas.microsoft.com/office/drawing/2014/main" val="931039227"/>
                  </a:ext>
                </a:extLst>
              </a:tr>
              <a:tr h="370840">
                <a:tc>
                  <a:txBody>
                    <a:bodyPr/>
                    <a:lstStyle/>
                    <a:p>
                      <a:r>
                        <a:rPr lang="en-US" dirty="0"/>
                        <a:t>Deploying cluster in existing and new </a:t>
                      </a:r>
                      <a:r>
                        <a:rPr lang="en-US" dirty="0" err="1"/>
                        <a:t>Vnet</a:t>
                      </a:r>
                      <a:endParaRPr lang="en-US" dirty="0"/>
                    </a:p>
                  </a:txBody>
                  <a:tcPr/>
                </a:tc>
                <a:tc>
                  <a:txBody>
                    <a:bodyPr/>
                    <a:lstStyle/>
                    <a:p>
                      <a:r>
                        <a:rPr lang="en-US" dirty="0"/>
                        <a:t>Supported – UDRs to be applied manually</a:t>
                      </a:r>
                    </a:p>
                  </a:txBody>
                  <a:tcPr/>
                </a:tc>
                <a:tc>
                  <a:txBody>
                    <a:bodyPr/>
                    <a:lstStyle/>
                    <a:p>
                      <a:r>
                        <a:rPr lang="en-US" dirty="0"/>
                        <a:t>Supported</a:t>
                      </a:r>
                    </a:p>
                  </a:txBody>
                  <a:tcPr/>
                </a:tc>
                <a:extLst>
                  <a:ext uri="{0D108BD9-81ED-4DB2-BD59-A6C34878D82A}">
                    <a16:rowId xmlns:a16="http://schemas.microsoft.com/office/drawing/2014/main" val="4165917970"/>
                  </a:ext>
                </a:extLst>
              </a:tr>
              <a:tr h="370840">
                <a:tc>
                  <a:txBody>
                    <a:bodyPr/>
                    <a:lstStyle/>
                    <a:p>
                      <a:r>
                        <a:rPr lang="en-US" dirty="0"/>
                        <a:t>Pod-Pod connectivity</a:t>
                      </a:r>
                    </a:p>
                  </a:txBody>
                  <a:tcPr/>
                </a:tc>
                <a:tc>
                  <a:txBody>
                    <a:bodyPr/>
                    <a:lstStyle/>
                    <a:p>
                      <a:r>
                        <a:rPr lang="en-US" dirty="0"/>
                        <a:t>Supported</a:t>
                      </a:r>
                    </a:p>
                  </a:txBody>
                  <a:tcPr/>
                </a:tc>
                <a:tc>
                  <a:txBody>
                    <a:bodyPr/>
                    <a:lstStyle/>
                    <a:p>
                      <a:r>
                        <a:rPr lang="en-US" dirty="0"/>
                        <a:t>Supported</a:t>
                      </a:r>
                    </a:p>
                  </a:txBody>
                  <a:tcPr/>
                </a:tc>
                <a:extLst>
                  <a:ext uri="{0D108BD9-81ED-4DB2-BD59-A6C34878D82A}">
                    <a16:rowId xmlns:a16="http://schemas.microsoft.com/office/drawing/2014/main" val="1937210151"/>
                  </a:ext>
                </a:extLst>
              </a:tr>
              <a:tr h="370840">
                <a:tc>
                  <a:txBody>
                    <a:bodyPr/>
                    <a:lstStyle/>
                    <a:p>
                      <a:r>
                        <a:rPr lang="en-US" dirty="0"/>
                        <a:t>Pod-VM connectivity; VM in the same VNet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Works when initiated by Pod</a:t>
                      </a:r>
                    </a:p>
                  </a:txBody>
                  <a:tcPr/>
                </a:tc>
                <a:tc>
                  <a:txBody>
                    <a:bodyPr/>
                    <a:lstStyle/>
                    <a:p>
                      <a:r>
                        <a:rPr lang="en-US" dirty="0"/>
                        <a:t>Works both ways</a:t>
                      </a:r>
                    </a:p>
                  </a:txBody>
                  <a:tcPr/>
                </a:tc>
                <a:extLst>
                  <a:ext uri="{0D108BD9-81ED-4DB2-BD59-A6C34878D82A}">
                    <a16:rowId xmlns:a16="http://schemas.microsoft.com/office/drawing/2014/main" val="1874643216"/>
                  </a:ext>
                </a:extLst>
              </a:tr>
              <a:tr h="370840">
                <a:tc>
                  <a:txBody>
                    <a:bodyPr/>
                    <a:lstStyle/>
                    <a:p>
                      <a:r>
                        <a:rPr lang="en-US" dirty="0"/>
                        <a:t>Pod-VM connectivity; VM in peered VNet</a:t>
                      </a:r>
                    </a:p>
                  </a:txBody>
                  <a:tcPr/>
                </a:tc>
                <a:tc>
                  <a:txBody>
                    <a:bodyPr/>
                    <a:lstStyle/>
                    <a:p>
                      <a:r>
                        <a:rPr lang="en-US" dirty="0"/>
                        <a:t>Works when initiated by Pod</a:t>
                      </a:r>
                    </a:p>
                  </a:txBody>
                  <a:tcPr/>
                </a:tc>
                <a:tc>
                  <a:txBody>
                    <a:bodyPr/>
                    <a:lstStyle/>
                    <a:p>
                      <a:r>
                        <a:rPr lang="en-US" dirty="0"/>
                        <a:t>Works both ways</a:t>
                      </a:r>
                    </a:p>
                  </a:txBody>
                  <a:tcPr/>
                </a:tc>
                <a:extLst>
                  <a:ext uri="{0D108BD9-81ED-4DB2-BD59-A6C34878D82A}">
                    <a16:rowId xmlns:a16="http://schemas.microsoft.com/office/drawing/2014/main" val="3462510145"/>
                  </a:ext>
                </a:extLst>
              </a:tr>
              <a:tr h="370840">
                <a:tc>
                  <a:txBody>
                    <a:bodyPr/>
                    <a:lstStyle/>
                    <a:p>
                      <a:r>
                        <a:rPr lang="en-US" dirty="0"/>
                        <a:t>On-premises access, over VPN/ER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Works when initiated by Pod</a:t>
                      </a:r>
                    </a:p>
                  </a:txBody>
                  <a:tcPr/>
                </a:tc>
                <a:tc>
                  <a:txBody>
                    <a:bodyPr/>
                    <a:lstStyle/>
                    <a:p>
                      <a:r>
                        <a:rPr lang="en-US" dirty="0"/>
                        <a:t>Works both ways</a:t>
                      </a:r>
                    </a:p>
                  </a:txBody>
                  <a:tcPr/>
                </a:tc>
                <a:extLst>
                  <a:ext uri="{0D108BD9-81ED-4DB2-BD59-A6C34878D82A}">
                    <a16:rowId xmlns:a16="http://schemas.microsoft.com/office/drawing/2014/main" val="3011949162"/>
                  </a:ext>
                </a:extLst>
              </a:tr>
              <a:tr h="370840">
                <a:tc>
                  <a:txBody>
                    <a:bodyPr/>
                    <a:lstStyle/>
                    <a:p>
                      <a:r>
                        <a:rPr lang="en-US" dirty="0"/>
                        <a:t>Access to resources secured by service endpoints</a:t>
                      </a:r>
                    </a:p>
                  </a:txBody>
                  <a:tcPr/>
                </a:tc>
                <a:tc>
                  <a:txBody>
                    <a:bodyPr/>
                    <a:lstStyle/>
                    <a:p>
                      <a:r>
                        <a:rPr lang="en-US" dirty="0"/>
                        <a:t>Supported</a:t>
                      </a:r>
                    </a:p>
                  </a:txBody>
                  <a:tcPr/>
                </a:tc>
                <a:tc>
                  <a:txBody>
                    <a:bodyPr/>
                    <a:lstStyle/>
                    <a:p>
                      <a:r>
                        <a:rPr lang="en-US" dirty="0"/>
                        <a:t>Supported</a:t>
                      </a:r>
                    </a:p>
                  </a:txBody>
                  <a:tcPr/>
                </a:tc>
                <a:extLst>
                  <a:ext uri="{0D108BD9-81ED-4DB2-BD59-A6C34878D82A}">
                    <a16:rowId xmlns:a16="http://schemas.microsoft.com/office/drawing/2014/main" val="2008276985"/>
                  </a:ext>
                </a:extLst>
              </a:tr>
              <a:tr h="370840">
                <a:tc>
                  <a:txBody>
                    <a:bodyPr/>
                    <a:lstStyle/>
                    <a:p>
                      <a:r>
                        <a:rPr lang="en-US" dirty="0"/>
                        <a:t>Exposing K8S service as an LB service; </a:t>
                      </a:r>
                      <a:r>
                        <a:rPr lang="en-US" dirty="0" err="1"/>
                        <a:t>AppGW</a:t>
                      </a:r>
                      <a:r>
                        <a:rPr lang="en-US" dirty="0"/>
                        <a:t>; Ingress Controller</a:t>
                      </a:r>
                    </a:p>
                  </a:txBody>
                  <a:tcPr/>
                </a:tc>
                <a:tc>
                  <a:txBody>
                    <a:bodyPr/>
                    <a:lstStyle/>
                    <a:p>
                      <a:r>
                        <a:rPr lang="en-US" dirty="0"/>
                        <a:t>Supported</a:t>
                      </a:r>
                    </a:p>
                  </a:txBody>
                  <a:tcPr/>
                </a:tc>
                <a:tc>
                  <a:txBody>
                    <a:bodyPr/>
                    <a:lstStyle/>
                    <a:p>
                      <a:r>
                        <a:rPr lang="en-US" dirty="0"/>
                        <a:t>Supported</a:t>
                      </a:r>
                    </a:p>
                  </a:txBody>
                  <a:tcPr/>
                </a:tc>
                <a:extLst>
                  <a:ext uri="{0D108BD9-81ED-4DB2-BD59-A6C34878D82A}">
                    <a16:rowId xmlns:a16="http://schemas.microsoft.com/office/drawing/2014/main" val="39118801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DNS – Default Az DNS and Private Zone DNS</a:t>
                      </a:r>
                    </a:p>
                  </a:txBody>
                  <a:tcPr/>
                </a:tc>
                <a:tc>
                  <a:txBody>
                    <a:bodyPr/>
                    <a:lstStyle/>
                    <a:p>
                      <a:r>
                        <a:rPr lang="en-US" dirty="0"/>
                        <a:t>Supported</a:t>
                      </a:r>
                    </a:p>
                  </a:txBody>
                  <a:tcPr/>
                </a:tc>
                <a:tc>
                  <a:txBody>
                    <a:bodyPr/>
                    <a:lstStyle/>
                    <a:p>
                      <a:r>
                        <a:rPr lang="en-US" dirty="0"/>
                        <a:t>Supported</a:t>
                      </a:r>
                    </a:p>
                  </a:txBody>
                  <a:tcPr/>
                </a:tc>
                <a:extLst>
                  <a:ext uri="{0D108BD9-81ED-4DB2-BD59-A6C34878D82A}">
                    <a16:rowId xmlns:a16="http://schemas.microsoft.com/office/drawing/2014/main" val="1831481177"/>
                  </a:ext>
                </a:extLst>
              </a:tr>
            </a:tbl>
          </a:graphicData>
        </a:graphic>
      </p:graphicFrame>
      <p:graphicFrame>
        <p:nvGraphicFramePr>
          <p:cNvPr id="5" name="Table 4">
            <a:extLst>
              <a:ext uri="{FF2B5EF4-FFF2-40B4-BE49-F238E27FC236}">
                <a16:creationId xmlns:a16="http://schemas.microsoft.com/office/drawing/2014/main" id="{1DB883BB-9FEC-4CC1-A726-F6CCE657ED00}"/>
              </a:ext>
            </a:extLst>
          </p:cNvPr>
          <p:cNvGraphicFramePr>
            <a:graphicFrameLocks noGrp="1"/>
          </p:cNvGraphicFramePr>
          <p:nvPr>
            <p:extLst/>
          </p:nvPr>
        </p:nvGraphicFramePr>
        <p:xfrm>
          <a:off x="611697" y="5176157"/>
          <a:ext cx="10918670" cy="1554480"/>
        </p:xfrm>
        <a:graphic>
          <a:graphicData uri="http://schemas.openxmlformats.org/drawingml/2006/table">
            <a:tbl>
              <a:tblPr firstRow="1" bandRow="1">
                <a:tableStyleId>{5C22544A-7EE6-4342-B048-85BDC9FD1C3A}</a:tableStyleId>
              </a:tblPr>
              <a:tblGrid>
                <a:gridCol w="5459335">
                  <a:extLst>
                    <a:ext uri="{9D8B030D-6E8A-4147-A177-3AD203B41FA5}">
                      <a16:colId xmlns:a16="http://schemas.microsoft.com/office/drawing/2014/main" val="1737814090"/>
                    </a:ext>
                  </a:extLst>
                </a:gridCol>
                <a:gridCol w="5459335">
                  <a:extLst>
                    <a:ext uri="{9D8B030D-6E8A-4147-A177-3AD203B41FA5}">
                      <a16:colId xmlns:a16="http://schemas.microsoft.com/office/drawing/2014/main" val="2919533197"/>
                    </a:ext>
                  </a:extLst>
                </a:gridCol>
              </a:tblGrid>
              <a:tr h="370840">
                <a:tc>
                  <a:txBody>
                    <a:bodyPr/>
                    <a:lstStyle/>
                    <a:p>
                      <a:r>
                        <a:rPr lang="en-US" sz="1600" u="sng" dirty="0"/>
                        <a:t>Basic</a:t>
                      </a:r>
                    </a:p>
                    <a:p>
                      <a:pPr marL="285750" indent="-285750">
                        <a:buFont typeface="Arial" panose="020B0604020202020204" pitchFamily="34" charset="0"/>
                        <a:buChar char="•"/>
                      </a:pPr>
                      <a:r>
                        <a:rPr lang="en-US" sz="1600" b="0" dirty="0"/>
                        <a:t>Conserves IP space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t>K8S ELB/ILB service to reach Pods from outside cluster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t>Need to manage and maintain UDRs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t>Limited to 400 node clusters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t>Perf impact when there is lots of outgoing traffic</a:t>
                      </a:r>
                    </a:p>
                  </a:txBody>
                  <a:tcPr/>
                </a:tc>
                <a:tc>
                  <a:txBody>
                    <a:bodyPr/>
                    <a:lstStyle/>
                    <a:p>
                      <a:r>
                        <a:rPr lang="en-US" sz="1600" u="sng" dirty="0"/>
                        <a:t>Advanced</a:t>
                      </a:r>
                    </a:p>
                    <a:p>
                      <a:pPr marL="285750" indent="-285750">
                        <a:buFont typeface="Arial" panose="020B0604020202020204" pitchFamily="34" charset="0"/>
                        <a:buChar char="•"/>
                      </a:pPr>
                      <a:r>
                        <a:rPr lang="en-US" sz="1600" b="0" dirty="0"/>
                        <a:t>Pods get full VNet connectivity and are directly reachable from outside cluster</a:t>
                      </a:r>
                    </a:p>
                    <a:p>
                      <a:pPr marL="285750" indent="-285750">
                        <a:buFont typeface="Arial" panose="020B0604020202020204" pitchFamily="34" charset="0"/>
                        <a:buChar char="•"/>
                      </a:pPr>
                      <a:r>
                        <a:rPr lang="en-US" sz="1600" b="0" dirty="0">
                          <a:sym typeface="Wingdings" panose="05000000000000000000" pitchFamily="2" charset="2"/>
                        </a:rPr>
                        <a:t>Need more VNet IPs</a:t>
                      </a:r>
                    </a:p>
                  </a:txBody>
                  <a:tcPr/>
                </a:tc>
                <a:extLst>
                  <a:ext uri="{0D108BD9-81ED-4DB2-BD59-A6C34878D82A}">
                    <a16:rowId xmlns:a16="http://schemas.microsoft.com/office/drawing/2014/main" val="2770662122"/>
                  </a:ext>
                </a:extLst>
              </a:tr>
            </a:tbl>
          </a:graphicData>
        </a:graphic>
      </p:graphicFrame>
      <p:sp>
        <p:nvSpPr>
          <p:cNvPr id="6" name="Rectangle: Rounded Corners 5">
            <a:extLst>
              <a:ext uri="{FF2B5EF4-FFF2-40B4-BE49-F238E27FC236}">
                <a16:creationId xmlns:a16="http://schemas.microsoft.com/office/drawing/2014/main" id="{7C204D82-2726-41C5-986B-11B7A0F8A46B}"/>
              </a:ext>
            </a:extLst>
          </p:cNvPr>
          <p:cNvSpPr/>
          <p:nvPr/>
        </p:nvSpPr>
        <p:spPr>
          <a:xfrm>
            <a:off x="5677848" y="2254580"/>
            <a:ext cx="5598952" cy="1092084"/>
          </a:xfrm>
          <a:prstGeom prst="roundRect">
            <a:avLst/>
          </a:prstGeom>
          <a:noFill/>
          <a:ln w="19050">
            <a:solidFill>
              <a:schemeClr val="accent6">
                <a:lumMod val="75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390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50DC-23CB-458C-8D7B-726FF04F9DC9}"/>
              </a:ext>
            </a:extLst>
          </p:cNvPr>
          <p:cNvSpPr>
            <a:spLocks noGrp="1"/>
          </p:cNvSpPr>
          <p:nvPr>
            <p:ph type="title"/>
          </p:nvPr>
        </p:nvSpPr>
        <p:spPr>
          <a:xfrm>
            <a:off x="838200" y="158650"/>
            <a:ext cx="10515600" cy="553998"/>
          </a:xfrm>
        </p:spPr>
        <p:txBody>
          <a:bodyPr/>
          <a:lstStyle/>
          <a:p>
            <a:r>
              <a:rPr lang="en-US" dirty="0"/>
              <a:t>When to Use - Basic vs. Advanced </a:t>
            </a:r>
          </a:p>
        </p:txBody>
      </p:sp>
      <p:sp>
        <p:nvSpPr>
          <p:cNvPr id="3" name="TextBox 2">
            <a:extLst>
              <a:ext uri="{FF2B5EF4-FFF2-40B4-BE49-F238E27FC236}">
                <a16:creationId xmlns:a16="http://schemas.microsoft.com/office/drawing/2014/main" id="{9DD8C21F-5FA0-4B51-B4CA-EAE3C7B63D8F}"/>
              </a:ext>
            </a:extLst>
          </p:cNvPr>
          <p:cNvSpPr txBox="1"/>
          <p:nvPr/>
        </p:nvSpPr>
        <p:spPr>
          <a:xfrm>
            <a:off x="838200" y="1293668"/>
            <a:ext cx="9365673" cy="517064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Use Basic when</a:t>
            </a:r>
          </a:p>
          <a:p>
            <a:pPr marL="800083" lvl="1" indent="-342900">
              <a:buFont typeface="Arial" panose="020B0604020202020204" pitchFamily="34" charset="0"/>
              <a:buChar char="•"/>
            </a:pPr>
            <a:r>
              <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Limited VNet IP space</a:t>
            </a:r>
          </a:p>
          <a:p>
            <a:pPr marL="800083" lvl="1" indent="-342900">
              <a:buFont typeface="Arial" panose="020B0604020202020204" pitchFamily="34" charset="0"/>
              <a:buChar char="•"/>
            </a:pPr>
            <a:r>
              <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Most communication is within the cluster</a:t>
            </a:r>
          </a:p>
          <a:p>
            <a:pPr marL="800083" lvl="1" indent="-342900">
              <a:buFont typeface="Arial" panose="020B0604020202020204" pitchFamily="34" charset="0"/>
              <a:buChar char="•"/>
            </a:pPr>
            <a:r>
              <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Integrating with existing </a:t>
            </a:r>
            <a:r>
              <a:rPr lang="en-US" sz="2800"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VNets</a:t>
            </a:r>
            <a:r>
              <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is not a priority</a:t>
            </a:r>
          </a:p>
          <a:p>
            <a:pPr marL="800083" lvl="1" indent="-342900">
              <a:buFont typeface="Arial" panose="020B0604020202020204" pitchFamily="34" charset="0"/>
              <a:buChar char="•"/>
            </a:pPr>
            <a:endPar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Use Advanced when</a:t>
            </a:r>
          </a:p>
          <a:p>
            <a:pPr marL="800083" lvl="1" indent="-342900">
              <a:buFont typeface="Arial" panose="020B0604020202020204" pitchFamily="34" charset="0"/>
              <a:buChar char="•"/>
            </a:pPr>
            <a:r>
              <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Need </a:t>
            </a:r>
            <a:r>
              <a:rPr lang="en-US" sz="2800"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Vnet</a:t>
            </a:r>
            <a:r>
              <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integration</a:t>
            </a:r>
          </a:p>
          <a:p>
            <a:pPr marL="800083" lvl="1" indent="-342900">
              <a:buFont typeface="Arial" panose="020B0604020202020204" pitchFamily="34" charset="0"/>
              <a:buChar char="•"/>
            </a:pPr>
            <a:r>
              <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Have VNet IP space</a:t>
            </a:r>
          </a:p>
          <a:p>
            <a:pPr marL="800083" lvl="1" indent="-342900">
              <a:buFont typeface="Arial" panose="020B0604020202020204" pitchFamily="34" charset="0"/>
              <a:buChar char="•"/>
            </a:pPr>
            <a:r>
              <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Lot of communication to resources outside the cluster</a:t>
            </a:r>
          </a:p>
          <a:p>
            <a:pPr marL="800083" lvl="1" indent="-342900">
              <a:buFont typeface="Arial" panose="020B0604020202020204" pitchFamily="34" charset="0"/>
              <a:buChar char="•"/>
            </a:pPr>
            <a:r>
              <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Don’t want to manage UDRs</a:t>
            </a:r>
          </a:p>
          <a:p>
            <a:pPr marL="800083" lvl="1" indent="-342900">
              <a:buFont typeface="Arial" panose="020B0604020202020204" pitchFamily="34" charset="0"/>
              <a:buChar char="•"/>
            </a:pPr>
            <a:endPar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marL="800083" lvl="1" indent="-342900">
              <a:buFont typeface="Arial" panose="020B0604020202020204" pitchFamily="34" charset="0"/>
              <a:buChar char="•"/>
            </a:pPr>
            <a:endParaRPr lang="en-US" sz="2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2677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313595"/>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231643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187632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436149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392137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155105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155105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155105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359611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359611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359611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359611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155105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6" name="Group 85">
            <a:extLst>
              <a:ext uri="{FF2B5EF4-FFF2-40B4-BE49-F238E27FC236}">
                <a16:creationId xmlns:a16="http://schemas.microsoft.com/office/drawing/2014/main" id="{F348CCF6-7869-48F6-9057-366E99DB8940}"/>
              </a:ext>
            </a:extLst>
          </p:cNvPr>
          <p:cNvGrpSpPr/>
          <p:nvPr/>
        </p:nvGrpSpPr>
        <p:grpSpPr>
          <a:xfrm>
            <a:off x="2537477" y="1897835"/>
            <a:ext cx="7117046" cy="0"/>
            <a:chOff x="2588358" y="2665991"/>
            <a:chExt cx="7259760" cy="0"/>
          </a:xfrm>
        </p:grpSpPr>
        <p:cxnSp>
          <p:nvCxnSpPr>
            <p:cNvPr id="93" name="Straight Connector 92">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0" name="Straight Connector 99">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1" name="Straight Connector 100">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7" name="Group 86">
            <a:extLst>
              <a:ext uri="{FF2B5EF4-FFF2-40B4-BE49-F238E27FC236}">
                <a16:creationId xmlns:a16="http://schemas.microsoft.com/office/drawing/2014/main" id="{9AA7FF6B-AC81-4CF3-9D13-BFA582407ADE}"/>
              </a:ext>
            </a:extLst>
          </p:cNvPr>
          <p:cNvGrpSpPr/>
          <p:nvPr/>
        </p:nvGrpSpPr>
        <p:grpSpPr>
          <a:xfrm>
            <a:off x="2537477" y="3942893"/>
            <a:ext cx="7117046" cy="0"/>
            <a:chOff x="2588358" y="4752057"/>
            <a:chExt cx="7259760" cy="0"/>
          </a:xfrm>
        </p:grpSpPr>
        <p:cxnSp>
          <p:nvCxnSpPr>
            <p:cNvPr id="88" name="Straight Connector 87">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43" name="TextBox 42">
            <a:extLst>
              <a:ext uri="{FF2B5EF4-FFF2-40B4-BE49-F238E27FC236}">
                <a16:creationId xmlns:a16="http://schemas.microsoft.com/office/drawing/2014/main" id="{EE439124-6532-4A6B-AF8C-7B15681044E5}"/>
              </a:ext>
            </a:extLst>
          </p:cNvPr>
          <p:cNvSpPr txBox="1"/>
          <p:nvPr/>
        </p:nvSpPr>
        <p:spPr>
          <a:xfrm>
            <a:off x="155860" y="5504296"/>
            <a:ext cx="11944349" cy="492443"/>
          </a:xfrm>
          <a:prstGeom prst="rect">
            <a:avLst/>
          </a:prstGeom>
          <a:noFill/>
        </p:spPr>
        <p:txBody>
          <a:bodyPr wrap="square" lIns="0" tIns="0" rIns="0" bIns="0" rtlCol="0">
            <a:spAutoFit/>
          </a:bodyPr>
          <a:lstStyle/>
          <a:p>
            <a:pPr algn="l"/>
            <a:r>
              <a:rPr lang="en-US" sz="3200" dirty="0">
                <a:solidFill>
                  <a:srgbClr val="00B050"/>
                </a:solidFill>
                <a:latin typeface="Segoe UI Semilight" panose="020B0402040204020203" pitchFamily="34" charset="0"/>
                <a:cs typeface="Segoe UI Semilight" panose="020B0402040204020203" pitchFamily="34" charset="0"/>
              </a:rPr>
              <a:t>Kubernetes is a very popular Open Source Container Orchestrator</a:t>
            </a:r>
          </a:p>
        </p:txBody>
      </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rgbClr val="A3F07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28447" y="4345294"/>
            <a:ext cx="1074351" cy="54646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rgbClr val="A3F07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 name="Picture 1">
            <a:extLst>
              <a:ext uri="{FF2B5EF4-FFF2-40B4-BE49-F238E27FC236}">
                <a16:creationId xmlns:a16="http://schemas.microsoft.com/office/drawing/2014/main" id="{D617D96C-170E-48C6-9447-3CF0ED3F4252}"/>
              </a:ext>
            </a:extLst>
          </p:cNvPr>
          <p:cNvPicPr>
            <a:picLocks noChangeAspect="1"/>
          </p:cNvPicPr>
          <p:nvPr/>
        </p:nvPicPr>
        <p:blipFill>
          <a:blip r:embed="rId4"/>
          <a:stretch>
            <a:fillRect/>
          </a:stretch>
        </p:blipFill>
        <p:spPr>
          <a:xfrm>
            <a:off x="3174426" y="1527573"/>
            <a:ext cx="2739840" cy="2294125"/>
          </a:xfrm>
          <a:prstGeom prst="rect">
            <a:avLst/>
          </a:prstGeom>
        </p:spPr>
      </p:pic>
      <p:pic>
        <p:nvPicPr>
          <p:cNvPr id="37" name="Picture 36">
            <a:extLst>
              <a:ext uri="{FF2B5EF4-FFF2-40B4-BE49-F238E27FC236}">
                <a16:creationId xmlns:a16="http://schemas.microsoft.com/office/drawing/2014/main" id="{D886360A-C92F-4456-8C1F-3800557D0550}"/>
              </a:ext>
            </a:extLst>
          </p:cNvPr>
          <p:cNvPicPr>
            <a:picLocks noChangeAspect="1"/>
          </p:cNvPicPr>
          <p:nvPr/>
        </p:nvPicPr>
        <p:blipFill>
          <a:blip r:embed="rId4"/>
          <a:stretch>
            <a:fillRect/>
          </a:stretch>
        </p:blipFill>
        <p:spPr>
          <a:xfrm>
            <a:off x="5988251" y="1527573"/>
            <a:ext cx="2739840" cy="2294125"/>
          </a:xfrm>
          <a:prstGeom prst="rect">
            <a:avLst/>
          </a:prstGeom>
        </p:spPr>
      </p:pic>
      <p:pic>
        <p:nvPicPr>
          <p:cNvPr id="38" name="Picture 37">
            <a:extLst>
              <a:ext uri="{FF2B5EF4-FFF2-40B4-BE49-F238E27FC236}">
                <a16:creationId xmlns:a16="http://schemas.microsoft.com/office/drawing/2014/main" id="{4E793C16-6373-4C69-8D12-1DD5D57E0D92}"/>
              </a:ext>
            </a:extLst>
          </p:cNvPr>
          <p:cNvPicPr>
            <a:picLocks noChangeAspect="1"/>
          </p:cNvPicPr>
          <p:nvPr/>
        </p:nvPicPr>
        <p:blipFill>
          <a:blip r:embed="rId4"/>
          <a:stretch>
            <a:fillRect/>
          </a:stretch>
        </p:blipFill>
        <p:spPr>
          <a:xfrm>
            <a:off x="8802076" y="1527573"/>
            <a:ext cx="2739840" cy="2294125"/>
          </a:xfrm>
          <a:prstGeom prst="rect">
            <a:avLst/>
          </a:prstGeom>
        </p:spPr>
      </p:pic>
      <p:pic>
        <p:nvPicPr>
          <p:cNvPr id="39" name="Picture 38">
            <a:extLst>
              <a:ext uri="{FF2B5EF4-FFF2-40B4-BE49-F238E27FC236}">
                <a16:creationId xmlns:a16="http://schemas.microsoft.com/office/drawing/2014/main" id="{1CBF859C-A825-4C98-9E13-7BD6FBF4E846}"/>
              </a:ext>
            </a:extLst>
          </p:cNvPr>
          <p:cNvPicPr>
            <a:picLocks noChangeAspect="1"/>
          </p:cNvPicPr>
          <p:nvPr/>
        </p:nvPicPr>
        <p:blipFill>
          <a:blip r:embed="rId4"/>
          <a:stretch>
            <a:fillRect/>
          </a:stretch>
        </p:blipFill>
        <p:spPr>
          <a:xfrm>
            <a:off x="3174426" y="3873648"/>
            <a:ext cx="2739840" cy="2294125"/>
          </a:xfrm>
          <a:prstGeom prst="rect">
            <a:avLst/>
          </a:prstGeom>
        </p:spPr>
      </p:pic>
      <p:pic>
        <p:nvPicPr>
          <p:cNvPr id="40" name="Picture 39">
            <a:extLst>
              <a:ext uri="{FF2B5EF4-FFF2-40B4-BE49-F238E27FC236}">
                <a16:creationId xmlns:a16="http://schemas.microsoft.com/office/drawing/2014/main" id="{ED15E3B5-B356-44C2-99A0-35DE85830634}"/>
              </a:ext>
            </a:extLst>
          </p:cNvPr>
          <p:cNvPicPr>
            <a:picLocks noChangeAspect="1"/>
          </p:cNvPicPr>
          <p:nvPr/>
        </p:nvPicPr>
        <p:blipFill>
          <a:blip r:embed="rId4"/>
          <a:stretch>
            <a:fillRect/>
          </a:stretch>
        </p:blipFill>
        <p:spPr>
          <a:xfrm>
            <a:off x="5988251" y="3873648"/>
            <a:ext cx="2739840" cy="2294125"/>
          </a:xfrm>
          <a:prstGeom prst="rect">
            <a:avLst/>
          </a:prstGeom>
        </p:spPr>
      </p:pic>
      <p:pic>
        <p:nvPicPr>
          <p:cNvPr id="41" name="Picture 40">
            <a:extLst>
              <a:ext uri="{FF2B5EF4-FFF2-40B4-BE49-F238E27FC236}">
                <a16:creationId xmlns:a16="http://schemas.microsoft.com/office/drawing/2014/main" id="{C958E2B1-BF06-49F2-AE07-F3351D5F1111}"/>
              </a:ext>
            </a:extLst>
          </p:cNvPr>
          <p:cNvPicPr>
            <a:picLocks noChangeAspect="1"/>
          </p:cNvPicPr>
          <p:nvPr/>
        </p:nvPicPr>
        <p:blipFill>
          <a:blip r:embed="rId4"/>
          <a:stretch>
            <a:fillRect/>
          </a:stretch>
        </p:blipFill>
        <p:spPr>
          <a:xfrm>
            <a:off x="8802076" y="3873648"/>
            <a:ext cx="2739840" cy="2294125"/>
          </a:xfrm>
          <a:prstGeom prst="rect">
            <a:avLst/>
          </a:prstGeom>
        </p:spPr>
      </p:pic>
    </p:spTree>
    <p:extLst>
      <p:ext uri="{BB962C8B-B14F-4D97-AF65-F5344CB8AC3E}">
        <p14:creationId xmlns:p14="http://schemas.microsoft.com/office/powerpoint/2010/main" val="22125670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875" y="1406284"/>
            <a:ext cx="1075923" cy="35831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Master </a:t>
            </a:r>
          </a:p>
        </p:txBody>
      </p:sp>
      <p:sp>
        <p:nvSpPr>
          <p:cNvPr id="19" name="Rectangle 18">
            <a:extLst>
              <a:ext uri="{FF2B5EF4-FFF2-40B4-BE49-F238E27FC236}">
                <a16:creationId xmlns:a16="http://schemas.microsoft.com/office/drawing/2014/main" id="{CF4D88CF-4B11-453E-BA6A-BBF0991D89B4}"/>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0" name="Picture 19">
            <a:extLst>
              <a:ext uri="{FF2B5EF4-FFF2-40B4-BE49-F238E27FC236}">
                <a16:creationId xmlns:a16="http://schemas.microsoft.com/office/drawing/2014/main" id="{9FF8289B-7E3F-455F-BAE0-43F858C24395}"/>
              </a:ext>
            </a:extLst>
          </p:cNvPr>
          <p:cNvPicPr>
            <a:picLocks noChangeAspect="1"/>
          </p:cNvPicPr>
          <p:nvPr/>
        </p:nvPicPr>
        <p:blipFill>
          <a:blip r:embed="rId4"/>
          <a:stretch>
            <a:fillRect/>
          </a:stretch>
        </p:blipFill>
        <p:spPr>
          <a:xfrm>
            <a:off x="3174426" y="1527573"/>
            <a:ext cx="2739840" cy="2294125"/>
          </a:xfrm>
          <a:prstGeom prst="rect">
            <a:avLst/>
          </a:prstGeom>
        </p:spPr>
      </p:pic>
      <p:pic>
        <p:nvPicPr>
          <p:cNvPr id="21" name="Picture 20">
            <a:extLst>
              <a:ext uri="{FF2B5EF4-FFF2-40B4-BE49-F238E27FC236}">
                <a16:creationId xmlns:a16="http://schemas.microsoft.com/office/drawing/2014/main" id="{1237C479-3DCF-402C-BD62-9DDE483AB839}"/>
              </a:ext>
            </a:extLst>
          </p:cNvPr>
          <p:cNvPicPr>
            <a:picLocks noChangeAspect="1"/>
          </p:cNvPicPr>
          <p:nvPr/>
        </p:nvPicPr>
        <p:blipFill>
          <a:blip r:embed="rId4"/>
          <a:stretch>
            <a:fillRect/>
          </a:stretch>
        </p:blipFill>
        <p:spPr>
          <a:xfrm>
            <a:off x="5988251" y="1527573"/>
            <a:ext cx="2739840" cy="2294125"/>
          </a:xfrm>
          <a:prstGeom prst="rect">
            <a:avLst/>
          </a:prstGeom>
        </p:spPr>
      </p:pic>
      <p:pic>
        <p:nvPicPr>
          <p:cNvPr id="22" name="Picture 21">
            <a:extLst>
              <a:ext uri="{FF2B5EF4-FFF2-40B4-BE49-F238E27FC236}">
                <a16:creationId xmlns:a16="http://schemas.microsoft.com/office/drawing/2014/main" id="{6C480375-33F7-402D-9500-6BC53F04108A}"/>
              </a:ext>
            </a:extLst>
          </p:cNvPr>
          <p:cNvPicPr>
            <a:picLocks noChangeAspect="1"/>
          </p:cNvPicPr>
          <p:nvPr/>
        </p:nvPicPr>
        <p:blipFill>
          <a:blip r:embed="rId4"/>
          <a:stretch>
            <a:fillRect/>
          </a:stretch>
        </p:blipFill>
        <p:spPr>
          <a:xfrm>
            <a:off x="8802076" y="1527573"/>
            <a:ext cx="2739840" cy="2294125"/>
          </a:xfrm>
          <a:prstGeom prst="rect">
            <a:avLst/>
          </a:prstGeom>
        </p:spPr>
      </p:pic>
      <p:pic>
        <p:nvPicPr>
          <p:cNvPr id="23" name="Picture 22">
            <a:extLst>
              <a:ext uri="{FF2B5EF4-FFF2-40B4-BE49-F238E27FC236}">
                <a16:creationId xmlns:a16="http://schemas.microsoft.com/office/drawing/2014/main" id="{B62E4EE3-4A08-4740-AA54-836D2F9F0213}"/>
              </a:ext>
            </a:extLst>
          </p:cNvPr>
          <p:cNvPicPr>
            <a:picLocks noChangeAspect="1"/>
          </p:cNvPicPr>
          <p:nvPr/>
        </p:nvPicPr>
        <p:blipFill>
          <a:blip r:embed="rId4"/>
          <a:stretch>
            <a:fillRect/>
          </a:stretch>
        </p:blipFill>
        <p:spPr>
          <a:xfrm>
            <a:off x="3174426" y="3873648"/>
            <a:ext cx="2739840" cy="2294125"/>
          </a:xfrm>
          <a:prstGeom prst="rect">
            <a:avLst/>
          </a:prstGeom>
        </p:spPr>
      </p:pic>
      <p:pic>
        <p:nvPicPr>
          <p:cNvPr id="26" name="Picture 25">
            <a:extLst>
              <a:ext uri="{FF2B5EF4-FFF2-40B4-BE49-F238E27FC236}">
                <a16:creationId xmlns:a16="http://schemas.microsoft.com/office/drawing/2014/main" id="{05419E23-FE9C-483B-A416-1F3C1EFE464A}"/>
              </a:ext>
            </a:extLst>
          </p:cNvPr>
          <p:cNvPicPr>
            <a:picLocks noChangeAspect="1"/>
          </p:cNvPicPr>
          <p:nvPr/>
        </p:nvPicPr>
        <p:blipFill>
          <a:blip r:embed="rId4"/>
          <a:stretch>
            <a:fillRect/>
          </a:stretch>
        </p:blipFill>
        <p:spPr>
          <a:xfrm>
            <a:off x="5988251" y="3873648"/>
            <a:ext cx="2739840" cy="2294125"/>
          </a:xfrm>
          <a:prstGeom prst="rect">
            <a:avLst/>
          </a:prstGeom>
        </p:spPr>
      </p:pic>
      <p:pic>
        <p:nvPicPr>
          <p:cNvPr id="39" name="Picture 38">
            <a:extLst>
              <a:ext uri="{FF2B5EF4-FFF2-40B4-BE49-F238E27FC236}">
                <a16:creationId xmlns:a16="http://schemas.microsoft.com/office/drawing/2014/main" id="{CE247132-CAD8-4F79-8879-47B558CA32A1}"/>
              </a:ext>
            </a:extLst>
          </p:cNvPr>
          <p:cNvPicPr>
            <a:picLocks noChangeAspect="1"/>
          </p:cNvPicPr>
          <p:nvPr/>
        </p:nvPicPr>
        <p:blipFill>
          <a:blip r:embed="rId4"/>
          <a:stretch>
            <a:fillRect/>
          </a:stretch>
        </p:blipFill>
        <p:spPr>
          <a:xfrm>
            <a:off x="8802076" y="3873648"/>
            <a:ext cx="2739840" cy="2294125"/>
          </a:xfrm>
          <a:prstGeom prst="rect">
            <a:avLst/>
          </a:prstGeom>
        </p:spPr>
      </p:pic>
    </p:spTree>
    <p:extLst>
      <p:ext uri="{BB962C8B-B14F-4D97-AF65-F5344CB8AC3E}">
        <p14:creationId xmlns:p14="http://schemas.microsoft.com/office/powerpoint/2010/main" val="4896886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DF62-D533-485E-A9B9-9407EAD61971}"/>
              </a:ext>
            </a:extLst>
          </p:cNvPr>
          <p:cNvSpPr>
            <a:spLocks noGrp="1"/>
          </p:cNvSpPr>
          <p:nvPr>
            <p:ph type="title"/>
          </p:nvPr>
        </p:nvSpPr>
        <p:spPr>
          <a:xfrm>
            <a:off x="586740" y="457200"/>
            <a:ext cx="11018520" cy="553998"/>
          </a:xfrm>
        </p:spPr>
        <p:txBody>
          <a:bodyPr/>
          <a:lstStyle/>
          <a:p>
            <a:r>
              <a:rPr lang="en-US" dirty="0">
                <a:latin typeface="Segoe UI Semilight" panose="020B0402040204020203" pitchFamily="34" charset="0"/>
                <a:cs typeface="Segoe UI Semilight" panose="020B0402040204020203" pitchFamily="34" charset="0"/>
              </a:rPr>
              <a:t>Azure Networking Services for Kubernetes Apps</a:t>
            </a:r>
          </a:p>
        </p:txBody>
      </p:sp>
      <p:sp>
        <p:nvSpPr>
          <p:cNvPr id="3" name="Text Placeholder 2">
            <a:extLst>
              <a:ext uri="{FF2B5EF4-FFF2-40B4-BE49-F238E27FC236}">
                <a16:creationId xmlns:a16="http://schemas.microsoft.com/office/drawing/2014/main" id="{B70E3410-7C81-48D6-837A-8FE47F347BE9}"/>
              </a:ext>
            </a:extLst>
          </p:cNvPr>
          <p:cNvSpPr>
            <a:spLocks noGrp="1"/>
          </p:cNvSpPr>
          <p:nvPr>
            <p:ph type="body" sz="quarter" idx="10"/>
          </p:nvPr>
        </p:nvSpPr>
        <p:spPr>
          <a:xfrm>
            <a:off x="584200" y="1435497"/>
            <a:ext cx="11018520" cy="4678204"/>
          </a:xfrm>
        </p:spPr>
        <p:txBody>
          <a:bodyPr/>
          <a:lstStyle/>
          <a:p>
            <a:r>
              <a:rPr lang="en-US" sz="3200" dirty="0">
                <a:latin typeface="Segoe UI Light" panose="020B0502040204020203" pitchFamily="34" charset="0"/>
                <a:cs typeface="Segoe UI Light" panose="020B0502040204020203" pitchFamily="34" charset="0"/>
              </a:rPr>
              <a:t>Deploy cluster in a custom VNet</a:t>
            </a:r>
          </a:p>
          <a:p>
            <a:pPr lvl="1"/>
            <a:r>
              <a:rPr lang="en-US" sz="2400" dirty="0">
                <a:latin typeface="Segoe UI Light" panose="020B0502040204020203" pitchFamily="34" charset="0"/>
                <a:cs typeface="Segoe UI Light" panose="020B0502040204020203" pitchFamily="34" charset="0"/>
              </a:rPr>
              <a:t>Azure CNI provides access to </a:t>
            </a:r>
            <a:r>
              <a:rPr lang="en-US" sz="2400" dirty="0" err="1">
                <a:latin typeface="Segoe UI Light" panose="020B0502040204020203" pitchFamily="34" charset="0"/>
                <a:cs typeface="Segoe UI Light" panose="020B0502040204020203" pitchFamily="34" charset="0"/>
              </a:rPr>
              <a:t>Vnet</a:t>
            </a:r>
            <a:r>
              <a:rPr lang="en-US" sz="2400" dirty="0">
                <a:latin typeface="Segoe UI Light" panose="020B0502040204020203" pitchFamily="34" charset="0"/>
                <a:cs typeface="Segoe UI Light" panose="020B0502040204020203" pitchFamily="34" charset="0"/>
              </a:rPr>
              <a:t> resources</a:t>
            </a:r>
          </a:p>
          <a:p>
            <a:pPr lvl="1"/>
            <a:r>
              <a:rPr lang="en-US" sz="2400" dirty="0">
                <a:latin typeface="Segoe UI Light" panose="020B0502040204020203" pitchFamily="34" charset="0"/>
                <a:cs typeface="Segoe UI Light" panose="020B0502040204020203" pitchFamily="34" charset="0"/>
              </a:rPr>
              <a:t>Azure Policies provide traffic filtering between Pods</a:t>
            </a:r>
          </a:p>
          <a:p>
            <a:r>
              <a:rPr lang="en-US" sz="3200" dirty="0">
                <a:latin typeface="Segoe UI Light" panose="020B0502040204020203" pitchFamily="34" charset="0"/>
                <a:cs typeface="Segoe UI Light" panose="020B0502040204020203" pitchFamily="34" charset="0"/>
              </a:rPr>
              <a:t>Expose a Kubernetes application behind Azure SLB</a:t>
            </a:r>
          </a:p>
          <a:p>
            <a:r>
              <a:rPr lang="en-US" sz="3200" dirty="0">
                <a:latin typeface="Segoe UI Light" panose="020B0502040204020203" pitchFamily="34" charset="0"/>
                <a:cs typeface="Segoe UI Light" panose="020B0502040204020203" pitchFamily="34" charset="0"/>
              </a:rPr>
              <a:t>Use Azure Firewall to protect Kubernetes applications</a:t>
            </a:r>
          </a:p>
          <a:p>
            <a:r>
              <a:rPr lang="en-US" sz="3200" dirty="0">
                <a:latin typeface="Segoe UI Light" panose="020B0502040204020203" pitchFamily="34" charset="0"/>
                <a:cs typeface="Segoe UI Light" panose="020B0502040204020203" pitchFamily="34" charset="0"/>
              </a:rPr>
              <a:t>Use Application Gateway as Reverse Proxy</a:t>
            </a:r>
          </a:p>
          <a:p>
            <a:r>
              <a:rPr lang="en-US" sz="3200" dirty="0">
                <a:latin typeface="Segoe UI Light" panose="020B0502040204020203" pitchFamily="34" charset="0"/>
                <a:cs typeface="Segoe UI Light" panose="020B0502040204020203" pitchFamily="34" charset="0"/>
              </a:rPr>
              <a:t>Use ExpressRoute or S2S VPN for on-prem access to K8S applications</a:t>
            </a:r>
          </a:p>
          <a:p>
            <a:pPr lvl="1"/>
            <a:endParaRPr lang="en-US" sz="2400" dirty="0">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739B823F-D16E-4A21-8220-2ED3C9974A61}"/>
              </a:ext>
            </a:extLst>
          </p:cNvPr>
          <p:cNvSpPr txBox="1"/>
          <p:nvPr/>
        </p:nvSpPr>
        <p:spPr>
          <a:xfrm>
            <a:off x="1262495" y="5826410"/>
            <a:ext cx="10837714" cy="492443"/>
          </a:xfrm>
          <a:prstGeom prst="rect">
            <a:avLst/>
          </a:prstGeom>
          <a:noFill/>
        </p:spPr>
        <p:txBody>
          <a:bodyPr wrap="square" lIns="0" tIns="0" rIns="0" bIns="0" rtlCol="0">
            <a:spAutoFit/>
          </a:bodyPr>
          <a:lstStyle/>
          <a:p>
            <a:pPr algn="l"/>
            <a:r>
              <a:rPr lang="en-US" sz="3200" dirty="0">
                <a:solidFill>
                  <a:srgbClr val="00B050"/>
                </a:solidFill>
                <a:latin typeface="Segoe UI Light" panose="020B0502040204020203" pitchFamily="34" charset="0"/>
                <a:cs typeface="Segoe UI Light" panose="020B0502040204020203" pitchFamily="34" charset="0"/>
              </a:rPr>
              <a:t>We will cover many of these services today!</a:t>
            </a:r>
          </a:p>
        </p:txBody>
      </p:sp>
    </p:spTree>
    <p:extLst>
      <p:ext uri="{BB962C8B-B14F-4D97-AF65-F5344CB8AC3E}">
        <p14:creationId xmlns:p14="http://schemas.microsoft.com/office/powerpoint/2010/main" val="9566462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836E-B9B6-43D0-BDAC-351FE7CA1562}"/>
              </a:ext>
            </a:extLst>
          </p:cNvPr>
          <p:cNvSpPr>
            <a:spLocks noGrp="1"/>
          </p:cNvSpPr>
          <p:nvPr>
            <p:ph type="title"/>
          </p:nvPr>
        </p:nvSpPr>
        <p:spPr>
          <a:xfrm>
            <a:off x="586740" y="203209"/>
            <a:ext cx="11018520" cy="553998"/>
          </a:xfrm>
        </p:spPr>
        <p:txBody>
          <a:bodyPr/>
          <a:lstStyle/>
          <a:p>
            <a:r>
              <a:rPr lang="en-US" dirty="0">
                <a:latin typeface="Segoe UI Semilight" panose="020B0402040204020203" pitchFamily="34" charset="0"/>
                <a:cs typeface="Segoe UI Semilight" panose="020B0402040204020203" pitchFamily="34" charset="0"/>
              </a:rPr>
              <a:t>Lab Setup</a:t>
            </a:r>
          </a:p>
        </p:txBody>
      </p:sp>
      <p:sp>
        <p:nvSpPr>
          <p:cNvPr id="3" name="Text Placeholder 2">
            <a:extLst>
              <a:ext uri="{FF2B5EF4-FFF2-40B4-BE49-F238E27FC236}">
                <a16:creationId xmlns:a16="http://schemas.microsoft.com/office/drawing/2014/main" id="{E650B9A2-F945-4062-A3C6-E9EF2BFA59B9}"/>
              </a:ext>
            </a:extLst>
          </p:cNvPr>
          <p:cNvSpPr>
            <a:spLocks noGrp="1"/>
          </p:cNvSpPr>
          <p:nvPr>
            <p:ph type="body" sz="quarter" idx="10"/>
          </p:nvPr>
        </p:nvSpPr>
        <p:spPr>
          <a:xfrm>
            <a:off x="7606145" y="2282084"/>
            <a:ext cx="4966855" cy="2991588"/>
          </a:xfrm>
        </p:spPr>
        <p:txBody>
          <a:bodyPr/>
          <a:lstStyle/>
          <a:p>
            <a:r>
              <a:rPr lang="en-US" sz="2400" dirty="0">
                <a:latin typeface="Segoe UI Light" panose="020B0502040204020203" pitchFamily="34" charset="0"/>
                <a:cs typeface="Segoe UI Light" panose="020B0502040204020203" pitchFamily="34" charset="0"/>
              </a:rPr>
              <a:t>Every attendee gets a Resource Group named “Company#”</a:t>
            </a:r>
          </a:p>
          <a:p>
            <a:pPr lvl="1"/>
            <a:r>
              <a:rPr lang="en-US" sz="1600" dirty="0">
                <a:latin typeface="Segoe UI Light" panose="020B0502040204020203" pitchFamily="34" charset="0"/>
                <a:cs typeface="Segoe UI Light" panose="020B0502040204020203" pitchFamily="34" charset="0"/>
              </a:rPr>
              <a:t>Refer to access card for your company #</a:t>
            </a:r>
          </a:p>
          <a:p>
            <a:r>
              <a:rPr lang="en-US" sz="2400" dirty="0">
                <a:latin typeface="Segoe UI Light" panose="020B0502040204020203" pitchFamily="34" charset="0"/>
                <a:cs typeface="Segoe UI Light" panose="020B0502040204020203" pitchFamily="34" charset="0"/>
              </a:rPr>
              <a:t>Az FW, ER GW, on-prem already deployed and setup</a:t>
            </a:r>
          </a:p>
          <a:p>
            <a:r>
              <a:rPr lang="en-US" sz="2400" dirty="0">
                <a:latin typeface="Segoe UI Light" panose="020B0502040204020203" pitchFamily="34" charset="0"/>
                <a:cs typeface="Segoe UI Light" panose="020B0502040204020203" pitchFamily="34" charset="0"/>
              </a:rPr>
              <a:t>You will run the lab from on-prem server</a:t>
            </a:r>
          </a:p>
          <a:p>
            <a:pPr lvl="1"/>
            <a:r>
              <a:rPr lang="en-US" sz="1800" dirty="0">
                <a:latin typeface="Segoe UI Light" panose="020B0502040204020203" pitchFamily="34" charset="0"/>
                <a:cs typeface="Segoe UI Light" panose="020B0502040204020203" pitchFamily="34" charset="0"/>
              </a:rPr>
              <a:t>Over the internet</a:t>
            </a:r>
          </a:p>
        </p:txBody>
      </p:sp>
      <p:pic>
        <p:nvPicPr>
          <p:cNvPr id="7" name="Picture 6">
            <a:extLst>
              <a:ext uri="{FF2B5EF4-FFF2-40B4-BE49-F238E27FC236}">
                <a16:creationId xmlns:a16="http://schemas.microsoft.com/office/drawing/2014/main" id="{B506905F-69FA-4E6C-931D-4D4CD93A35D6}"/>
              </a:ext>
            </a:extLst>
          </p:cNvPr>
          <p:cNvPicPr>
            <a:picLocks noChangeAspect="1"/>
          </p:cNvPicPr>
          <p:nvPr/>
        </p:nvPicPr>
        <p:blipFill>
          <a:blip r:embed="rId2"/>
          <a:stretch>
            <a:fillRect/>
          </a:stretch>
        </p:blipFill>
        <p:spPr>
          <a:xfrm>
            <a:off x="49520" y="1078015"/>
            <a:ext cx="7315807" cy="5264558"/>
          </a:xfrm>
          <a:prstGeom prst="rect">
            <a:avLst/>
          </a:prstGeom>
        </p:spPr>
      </p:pic>
    </p:spTree>
    <p:extLst>
      <p:ext uri="{BB962C8B-B14F-4D97-AF65-F5344CB8AC3E}">
        <p14:creationId xmlns:p14="http://schemas.microsoft.com/office/powerpoint/2010/main" val="36849251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836E-B9B6-43D0-BDAC-351FE7CA1562}"/>
              </a:ext>
            </a:extLst>
          </p:cNvPr>
          <p:cNvSpPr>
            <a:spLocks noGrp="1"/>
          </p:cNvSpPr>
          <p:nvPr>
            <p:ph type="title"/>
          </p:nvPr>
        </p:nvSpPr>
        <p:spPr>
          <a:xfrm>
            <a:off x="586740" y="203209"/>
            <a:ext cx="11018520" cy="553998"/>
          </a:xfrm>
        </p:spPr>
        <p:txBody>
          <a:bodyPr/>
          <a:lstStyle/>
          <a:p>
            <a:r>
              <a:rPr lang="en-US" dirty="0">
                <a:latin typeface="Segoe UI Semilight" panose="020B0402040204020203" pitchFamily="34" charset="0"/>
                <a:cs typeface="Segoe UI Semilight" panose="020B0402040204020203" pitchFamily="34" charset="0"/>
              </a:rPr>
              <a:t>Account Login &amp; Running the Labs</a:t>
            </a:r>
          </a:p>
        </p:txBody>
      </p:sp>
      <p:sp>
        <p:nvSpPr>
          <p:cNvPr id="3" name="Text Placeholder 2">
            <a:extLst>
              <a:ext uri="{FF2B5EF4-FFF2-40B4-BE49-F238E27FC236}">
                <a16:creationId xmlns:a16="http://schemas.microsoft.com/office/drawing/2014/main" id="{E650B9A2-F945-4062-A3C6-E9EF2BFA59B9}"/>
              </a:ext>
            </a:extLst>
          </p:cNvPr>
          <p:cNvSpPr>
            <a:spLocks noGrp="1"/>
          </p:cNvSpPr>
          <p:nvPr>
            <p:ph type="body" sz="quarter" idx="10"/>
          </p:nvPr>
        </p:nvSpPr>
        <p:spPr>
          <a:xfrm>
            <a:off x="488372" y="1141461"/>
            <a:ext cx="11116888" cy="7029617"/>
          </a:xfrm>
        </p:spPr>
        <p:txBody>
          <a:bodyPr/>
          <a:lstStyle/>
          <a:p>
            <a:r>
              <a:rPr lang="en-US" dirty="0">
                <a:latin typeface="Segoe UI Light" panose="020B0502040204020203" pitchFamily="34" charset="0"/>
                <a:cs typeface="Segoe UI Light" panose="020B0502040204020203" pitchFamily="34" charset="0"/>
              </a:rPr>
              <a:t>Portal username/password is for logging into Azure portal: </a:t>
            </a:r>
            <a:r>
              <a:rPr lang="en-US" dirty="0">
                <a:latin typeface="Segoe UI Light" panose="020B0502040204020203" pitchFamily="34" charset="0"/>
                <a:cs typeface="Segoe UI Light" panose="020B0502040204020203" pitchFamily="34" charset="0"/>
                <a:hlinkClick r:id="rId2"/>
              </a:rPr>
              <a:t>https://portal.azure.com</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Lab exercises will be performed from the on-prem server – we will use CLI most of the time</a:t>
            </a:r>
          </a:p>
          <a:p>
            <a:pPr lvl="1"/>
            <a:r>
              <a:rPr lang="en-US" sz="2400" dirty="0">
                <a:latin typeface="Segoe UI Light" panose="020B0502040204020203" pitchFamily="34" charset="0"/>
                <a:cs typeface="Segoe UI Light" panose="020B0502040204020203" pitchFamily="34" charset="0"/>
              </a:rPr>
              <a:t>Login, go to your Resource Group and click on </a:t>
            </a:r>
            <a:r>
              <a:rPr lang="en-US" sz="2400" dirty="0" err="1">
                <a:latin typeface="Segoe UI Light" panose="020B0502040204020203" pitchFamily="34" charset="0"/>
                <a:cs typeface="Segoe UI Light" panose="020B0502040204020203" pitchFamily="34" charset="0"/>
              </a:rPr>
              <a:t>KeyVault</a:t>
            </a:r>
            <a:endParaRPr lang="en-US" sz="2400" dirty="0">
              <a:latin typeface="Segoe UI Light" panose="020B0502040204020203" pitchFamily="34" charset="0"/>
              <a:cs typeface="Segoe UI Light" panose="020B0502040204020203" pitchFamily="34" charset="0"/>
            </a:endParaRPr>
          </a:p>
          <a:p>
            <a:pPr lvl="1"/>
            <a:r>
              <a:rPr lang="en-US" sz="2400" dirty="0" err="1">
                <a:latin typeface="Segoe UI Light" panose="020B0502040204020203" pitchFamily="34" charset="0"/>
                <a:cs typeface="Segoe UI Light" panose="020B0502040204020203" pitchFamily="34" charset="0"/>
              </a:rPr>
              <a:t>KeyVault</a:t>
            </a:r>
            <a:r>
              <a:rPr lang="en-US" sz="2400" dirty="0">
                <a:latin typeface="Segoe UI Light" panose="020B0502040204020203" pitchFamily="34" charset="0"/>
                <a:cs typeface="Segoe UI Light" panose="020B0502040204020203" pitchFamily="34" charset="0"/>
              </a:rPr>
              <a:t> has 3 user accounts - Use User01. Clicking on it brings up another blade with your password</a:t>
            </a:r>
          </a:p>
          <a:p>
            <a:pPr lvl="1"/>
            <a:r>
              <a:rPr lang="en-US" sz="2400" dirty="0">
                <a:latin typeface="Segoe UI Light" panose="020B0502040204020203" pitchFamily="34" charset="0"/>
                <a:cs typeface="Segoe UI Light" panose="020B0502040204020203" pitchFamily="34" charset="0"/>
              </a:rPr>
              <a:t>Use </a:t>
            </a:r>
            <a:r>
              <a:rPr lang="en-US" sz="2400" dirty="0" err="1">
                <a:latin typeface="Segoe UI Light" panose="020B0502040204020203" pitchFamily="34" charset="0"/>
                <a:cs typeface="Segoe UI Light" panose="020B0502040204020203" pitchFamily="34" charset="0"/>
              </a:rPr>
              <a:t>KeyVault</a:t>
            </a:r>
            <a:r>
              <a:rPr lang="en-US" sz="2400" dirty="0">
                <a:latin typeface="Segoe UI Light" panose="020B0502040204020203" pitchFamily="34" charset="0"/>
                <a:cs typeface="Segoe UI Light" panose="020B0502040204020203" pitchFamily="34" charset="0"/>
              </a:rPr>
              <a:t> username/password to login to the on-prem server </a:t>
            </a:r>
          </a:p>
          <a:p>
            <a:r>
              <a:rPr lang="en-US" dirty="0">
                <a:latin typeface="Segoe UI Light" panose="020B0502040204020203" pitchFamily="34" charset="0"/>
                <a:cs typeface="Segoe UI Light" panose="020B0502040204020203" pitchFamily="34" charset="0"/>
              </a:rPr>
              <a:t>Lab exercises are in separate folders under C:\vdcWorkshop\Documentation\kubernetes</a:t>
            </a:r>
          </a:p>
          <a:p>
            <a:r>
              <a:rPr lang="en-US" dirty="0">
                <a:latin typeface="Segoe UI Light" panose="020B0502040204020203" pitchFamily="34" charset="0"/>
                <a:cs typeface="Segoe UI Light" panose="020B0502040204020203" pitchFamily="34" charset="0"/>
              </a:rPr>
              <a:t>Run a lab from its directory – it also contains config files that you will need in your CLI commands</a:t>
            </a:r>
            <a:endParaRPr lang="en-US" sz="3200" dirty="0">
              <a:latin typeface="Segoe UI Light" panose="020B0502040204020203" pitchFamily="34" charset="0"/>
              <a:cs typeface="Segoe UI Light" panose="020B0502040204020203" pitchFamily="34" charset="0"/>
            </a:endParaRPr>
          </a:p>
          <a:p>
            <a:endParaRPr lang="en-US" sz="3200" dirty="0">
              <a:latin typeface="Segoe UI Light" panose="020B0502040204020203" pitchFamily="34" charset="0"/>
              <a:cs typeface="Segoe UI Light" panose="020B0502040204020203" pitchFamily="34" charset="0"/>
            </a:endParaRPr>
          </a:p>
          <a:p>
            <a:endParaRPr lang="en-US" sz="3200" dirty="0">
              <a:latin typeface="Segoe UI Light" panose="020B0502040204020203" pitchFamily="34" charset="0"/>
              <a:cs typeface="Segoe UI Light" panose="020B0502040204020203" pitchFamily="34" charset="0"/>
            </a:endParaRPr>
          </a:p>
          <a:p>
            <a:pPr lvl="1"/>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34500388"/>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040_What's_New_In_Azure_Networking_Yousef.potx" id="{555B8201-BA52-4089-94CD-647029FDFF1E}" vid="{8B1EE29B-811B-49D4-83A9-A082ED63DD93}"/>
    </a:ext>
  </a:extLst>
</a:theme>
</file>

<file path=ppt/theme/theme3.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3294_AzureVNet_For_Containerized_Applications.potx" id="{422BEF99-538C-49BE-AD5C-2356702773EB}" vid="{3C556259-0F39-4ECB-A3B1-7782D366162C}"/>
    </a:ext>
  </a:extLst>
</a:theme>
</file>

<file path=ppt/theme/theme4.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CDN and Front Door Webinar Slides.potx" id="{519244C3-C505-478E-955F-C718DAAB6321}" vid="{6522F5A0-A17D-41DF-800C-D2B1224BB8D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FDBB4F0889BF2419CB9EA44FF1429FA" ma:contentTypeVersion="14" ma:contentTypeDescription="Create a new document." ma:contentTypeScope="" ma:versionID="604ed8a43f28077dcd4e201538e82d9c">
  <xsd:schema xmlns:xsd="http://www.w3.org/2001/XMLSchema" xmlns:xs="http://www.w3.org/2001/XMLSchema" xmlns:p="http://schemas.microsoft.com/office/2006/metadata/properties" xmlns:ns1="http://schemas.microsoft.com/sharepoint/v3" xmlns:ns2="3b9af552-2b14-4910-80cd-378aef83003c" xmlns:ns3="43f28748-5687-4d61-8ef2-201b658d07c3" xmlns:ns4="2c008217-f122-4bcc-81e5-a534c75eb296" targetNamespace="http://schemas.microsoft.com/office/2006/metadata/properties" ma:root="true" ma:fieldsID="4fc17449d937dddaa14a50c20e6435d4" ns1:_="" ns2:_="" ns3:_="" ns4:_="">
    <xsd:import namespace="http://schemas.microsoft.com/sharepoint/v3"/>
    <xsd:import namespace="3b9af552-2b14-4910-80cd-378aef83003c"/>
    <xsd:import namespace="43f28748-5687-4d61-8ef2-201b658d07c3"/>
    <xsd:import namespace="2c008217-f122-4bcc-81e5-a534c75eb296"/>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9af552-2b14-4910-80cd-378aef83003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f28748-5687-4d61-8ef2-201b658d07c3"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008217-f122-4bcc-81e5-a534c75eb296"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Location" ma:index="19" nillable="true" ma:displayName="MediaServiceLocation" ma:descrip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schemas.microsoft.com/office/2006/documentManagement/types"/>
    <ds:schemaRef ds:uri="2c008217-f122-4bcc-81e5-a534c75eb296"/>
    <ds:schemaRef ds:uri="43f28748-5687-4d61-8ef2-201b658d07c3"/>
    <ds:schemaRef ds:uri="http://purl.org/dc/dcmitype/"/>
    <ds:schemaRef ds:uri="http://purl.org/dc/elements/1.1/"/>
    <ds:schemaRef ds:uri="3b9af552-2b14-4910-80cd-378aef83003c"/>
    <ds:schemaRef ds:uri="http://www.w3.org/XML/1998/namespace"/>
    <ds:schemaRef ds:uri="http://purl.org/dc/terms/"/>
  </ds:schemaRefs>
</ds:datastoreItem>
</file>

<file path=customXml/itemProps3.xml><?xml version="1.0" encoding="utf-8"?>
<ds:datastoreItem xmlns:ds="http://schemas.openxmlformats.org/officeDocument/2006/customXml" ds:itemID="{EA7CD0B7-9470-49FA-8885-5D79853862A0}">
  <ds:schemaRefs>
    <ds:schemaRef ds:uri="2c008217-f122-4bcc-81e5-a534c75eb296"/>
    <ds:schemaRef ds:uri="3b9af552-2b14-4910-80cd-378aef83003c"/>
    <ds:schemaRef ds:uri="43f28748-5687-4d61-8ef2-201b658d07c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3451</TotalTime>
  <Words>3634</Words>
  <Application>Microsoft Office PowerPoint</Application>
  <PresentationFormat>Widescreen</PresentationFormat>
  <Paragraphs>588</Paragraphs>
  <Slides>35</Slides>
  <Notes>12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35</vt:i4>
      </vt:variant>
    </vt:vector>
  </HeadingPairs>
  <TitlesOfParts>
    <vt:vector size="49" baseType="lpstr">
      <vt:lpstr>Arial</vt:lpstr>
      <vt:lpstr>Calibri</vt:lpstr>
      <vt:lpstr>Century Gothic</vt:lpstr>
      <vt:lpstr>Consolas</vt:lpstr>
      <vt:lpstr>Segoe UI</vt:lpstr>
      <vt:lpstr>Segoe UI Light</vt:lpstr>
      <vt:lpstr>Segoe UI Semibold</vt:lpstr>
      <vt:lpstr>Segoe UI Semilight</vt:lpstr>
      <vt:lpstr>Times New Roman</vt:lpstr>
      <vt:lpstr>Wingdings</vt:lpstr>
      <vt:lpstr>5-50203_Microsoft_Ignite_Template</vt:lpstr>
      <vt:lpstr>1_5-50203_Microsoft_Ignite_Template</vt:lpstr>
      <vt:lpstr>4_5-50203_Microsoft_Ignite_Template</vt:lpstr>
      <vt:lpstr>2_5-50203_Microsoft_Ignite_Template</vt:lpstr>
      <vt:lpstr>Agenda</vt:lpstr>
      <vt:lpstr>What is a container?</vt:lpstr>
      <vt:lpstr>PowerPoint Presentation</vt:lpstr>
      <vt:lpstr>The elements of orchestration</vt:lpstr>
      <vt:lpstr>PowerPoint Presentation</vt:lpstr>
      <vt:lpstr>PowerPoint Presentation</vt:lpstr>
      <vt:lpstr>Azure Networking Services for Kubernetes Apps</vt:lpstr>
      <vt:lpstr>Lab Setup</vt:lpstr>
      <vt:lpstr>Account Login &amp; Running the Labs</vt:lpstr>
      <vt:lpstr>Lab Exercise 1: Create AKS Cluster</vt:lpstr>
      <vt:lpstr>Azure CNI Plugin</vt:lpstr>
      <vt:lpstr>Azure CNI Plugin – A Deeper Look</vt:lpstr>
      <vt:lpstr>AKS Limits</vt:lpstr>
      <vt:lpstr>Lab Exercise 2: Access VNet Resources from Cluster</vt:lpstr>
      <vt:lpstr>Kubernetes Deployment</vt:lpstr>
      <vt:lpstr>Kubernetes Service</vt:lpstr>
      <vt:lpstr>Cluster Service</vt:lpstr>
      <vt:lpstr>Kubernetes Loadbalancer Service</vt:lpstr>
      <vt:lpstr>Lab Exercise 3: Create Kubernetes Services</vt:lpstr>
      <vt:lpstr>Need for Network Policies for Containers</vt:lpstr>
      <vt:lpstr>Kubernetes Network Policies</vt:lpstr>
      <vt:lpstr>Azure Implementation of Network Policies</vt:lpstr>
      <vt:lpstr>Structure of a Network Policy</vt:lpstr>
      <vt:lpstr>Other Policy Characteristics</vt:lpstr>
      <vt:lpstr>Lab Exercise 4: Kubernetes Policies</vt:lpstr>
      <vt:lpstr>Before/After (Public Access - &gt; Private Access)</vt:lpstr>
      <vt:lpstr>Kubernetes with Private Link</vt:lpstr>
      <vt:lpstr>L7 Load Balancing – Ingress Controller</vt:lpstr>
      <vt:lpstr>Egress Filtering: Azure Firewall</vt:lpstr>
      <vt:lpstr>Ingress Controller: Azure Application Gateway</vt:lpstr>
      <vt:lpstr>Backup</vt:lpstr>
      <vt:lpstr>Networking Options in AKS</vt:lpstr>
      <vt:lpstr>KubeNet Exception</vt:lpstr>
      <vt:lpstr>Capabilities - Basic vs. Advanced </vt:lpstr>
      <vt:lpstr>When to Use - Basic vs. Advanced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Brandon Conboy</dc:creator>
  <cp:keywords>Microsoft Ignite</cp:keywords>
  <dc:description/>
  <cp:lastModifiedBy>Aanand Ramachandran</cp:lastModifiedBy>
  <cp:revision>103</cp:revision>
  <dcterms:created xsi:type="dcterms:W3CDTF">2018-09-25T20:42:42Z</dcterms:created>
  <dcterms:modified xsi:type="dcterms:W3CDTF">2019-05-08T17:51:52Z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0x010100AFDBB4F0889BF2419CB9EA44FF1429FA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